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48" r:id="rId2"/>
    <p:sldId id="949" r:id="rId3"/>
    <p:sldId id="950" r:id="rId4"/>
    <p:sldId id="951" r:id="rId5"/>
    <p:sldId id="952" r:id="rId6"/>
    <p:sldId id="953" r:id="rId7"/>
    <p:sldId id="954" r:id="rId8"/>
    <p:sldId id="955" r:id="rId9"/>
    <p:sldId id="956" r:id="rId10"/>
    <p:sldId id="957" r:id="rId11"/>
    <p:sldId id="958" r:id="rId12"/>
    <p:sldId id="959" r:id="rId13"/>
    <p:sldId id="960" r:id="rId14"/>
    <p:sldId id="9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Սարքեր, նյութեր և ծառայություններ</c:v>
                </c:pt>
                <c:pt idx="1">
                  <c:v>Աշխատանքի վարձատրություն</c:v>
                </c:pt>
                <c:pt idx="2">
                  <c:v>Գործուղումներ</c:v>
                </c:pt>
                <c:pt idx="3">
                  <c:v>Վերադիր ծախսեր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5338952</c:v>
                </c:pt>
                <c:pt idx="1">
                  <c:v>23400000</c:v>
                </c:pt>
                <c:pt idx="2">
                  <c:v>1443539</c:v>
                </c:pt>
                <c:pt idx="3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8-4890-8034-CE96EB13E3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59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12192001" cy="41401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03182" y="0"/>
            <a:ext cx="4538663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66387"/>
            <a:ext cx="12192000" cy="35433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67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8002" y="1634244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4227274" y="1634244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946546" y="1634244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9806182" y="3187788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6086910" y="3187788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2367638" y="3187788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56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83181" y="1376003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231564" y="1376003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9479947" y="1376003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983181" y="3891408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5231564" y="3891408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1" hasCustomPrompt="1"/>
          </p:nvPr>
        </p:nvSpPr>
        <p:spPr>
          <a:xfrm>
            <a:off x="9479947" y="3891408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415565" y="1654576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067019" y="1654576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79024" y="1654576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478019" y="1654576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1415565" y="4034653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067019" y="4034653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6779024" y="4034653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478019" y="4034653"/>
            <a:ext cx="1298416" cy="130029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659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58331" y="997756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077924" y="997756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858331" y="4057904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3077924" y="4057904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1" hasCustomPrompt="1"/>
          </p:nvPr>
        </p:nvSpPr>
        <p:spPr>
          <a:xfrm>
            <a:off x="5297517" y="997756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2" hasCustomPrompt="1"/>
          </p:nvPr>
        </p:nvSpPr>
        <p:spPr>
          <a:xfrm>
            <a:off x="7517111" y="997756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297517" y="4057904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17111" y="4057904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9736703" y="997756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9736703" y="4057904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3376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58331" y="1740580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69448" y="1740580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858331" y="4128180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6669448" y="4128180"/>
            <a:ext cx="1705544" cy="17080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18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3903104" y="1635063"/>
            <a:ext cx="1925331" cy="1925331"/>
          </a:xfrm>
          <a:custGeom>
            <a:avLst/>
            <a:gdLst>
              <a:gd name="connsiteX0" fmla="*/ 721999 w 1443998"/>
              <a:gd name="connsiteY0" fmla="*/ 0 h 1443998"/>
              <a:gd name="connsiteX1" fmla="*/ 1443998 w 1443998"/>
              <a:gd name="connsiteY1" fmla="*/ 721999 h 1443998"/>
              <a:gd name="connsiteX2" fmla="*/ 721999 w 1443998"/>
              <a:gd name="connsiteY2" fmla="*/ 1443998 h 1443998"/>
              <a:gd name="connsiteX3" fmla="*/ 0 w 1443998"/>
              <a:gd name="connsiteY3" fmla="*/ 721999 h 1443998"/>
              <a:gd name="connsiteX4" fmla="*/ 721999 w 1443998"/>
              <a:gd name="connsiteY4" fmla="*/ 0 h 144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98" h="1443998">
                <a:moveTo>
                  <a:pt x="721999" y="0"/>
                </a:moveTo>
                <a:cubicBezTo>
                  <a:pt x="1120748" y="0"/>
                  <a:pt x="1443998" y="323250"/>
                  <a:pt x="1443998" y="721999"/>
                </a:cubicBezTo>
                <a:cubicBezTo>
                  <a:pt x="1443998" y="1120748"/>
                  <a:pt x="1120748" y="1443998"/>
                  <a:pt x="721999" y="1443998"/>
                </a:cubicBezTo>
                <a:cubicBezTo>
                  <a:pt x="323250" y="1443998"/>
                  <a:pt x="0" y="1120748"/>
                  <a:pt x="0" y="721999"/>
                </a:cubicBezTo>
                <a:cubicBezTo>
                  <a:pt x="0" y="323250"/>
                  <a:pt x="323250" y="0"/>
                  <a:pt x="72199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0" hasCustomPrompt="1"/>
          </p:nvPr>
        </p:nvSpPr>
        <p:spPr>
          <a:xfrm>
            <a:off x="6363564" y="1635063"/>
            <a:ext cx="1925331" cy="1925331"/>
          </a:xfrm>
          <a:custGeom>
            <a:avLst/>
            <a:gdLst>
              <a:gd name="connsiteX0" fmla="*/ 721999 w 1443998"/>
              <a:gd name="connsiteY0" fmla="*/ 0 h 1443998"/>
              <a:gd name="connsiteX1" fmla="*/ 1443998 w 1443998"/>
              <a:gd name="connsiteY1" fmla="*/ 721999 h 1443998"/>
              <a:gd name="connsiteX2" fmla="*/ 721999 w 1443998"/>
              <a:gd name="connsiteY2" fmla="*/ 1443998 h 1443998"/>
              <a:gd name="connsiteX3" fmla="*/ 0 w 1443998"/>
              <a:gd name="connsiteY3" fmla="*/ 721999 h 1443998"/>
              <a:gd name="connsiteX4" fmla="*/ 721999 w 1443998"/>
              <a:gd name="connsiteY4" fmla="*/ 0 h 144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98" h="1443998">
                <a:moveTo>
                  <a:pt x="721999" y="0"/>
                </a:moveTo>
                <a:cubicBezTo>
                  <a:pt x="1120748" y="0"/>
                  <a:pt x="1443998" y="323250"/>
                  <a:pt x="1443998" y="721999"/>
                </a:cubicBezTo>
                <a:cubicBezTo>
                  <a:pt x="1443998" y="1120748"/>
                  <a:pt x="1120748" y="1443998"/>
                  <a:pt x="721999" y="1443998"/>
                </a:cubicBezTo>
                <a:cubicBezTo>
                  <a:pt x="323250" y="1443998"/>
                  <a:pt x="0" y="1120748"/>
                  <a:pt x="0" y="721999"/>
                </a:cubicBezTo>
                <a:cubicBezTo>
                  <a:pt x="0" y="323250"/>
                  <a:pt x="323250" y="0"/>
                  <a:pt x="72199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6363564" y="3940924"/>
            <a:ext cx="1925331" cy="1925331"/>
          </a:xfrm>
          <a:custGeom>
            <a:avLst/>
            <a:gdLst>
              <a:gd name="connsiteX0" fmla="*/ 721999 w 1443998"/>
              <a:gd name="connsiteY0" fmla="*/ 0 h 1443998"/>
              <a:gd name="connsiteX1" fmla="*/ 1443998 w 1443998"/>
              <a:gd name="connsiteY1" fmla="*/ 721999 h 1443998"/>
              <a:gd name="connsiteX2" fmla="*/ 721999 w 1443998"/>
              <a:gd name="connsiteY2" fmla="*/ 1443998 h 1443998"/>
              <a:gd name="connsiteX3" fmla="*/ 0 w 1443998"/>
              <a:gd name="connsiteY3" fmla="*/ 721999 h 1443998"/>
              <a:gd name="connsiteX4" fmla="*/ 721999 w 1443998"/>
              <a:gd name="connsiteY4" fmla="*/ 0 h 144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98" h="1443998">
                <a:moveTo>
                  <a:pt x="721999" y="0"/>
                </a:moveTo>
                <a:cubicBezTo>
                  <a:pt x="1120748" y="0"/>
                  <a:pt x="1443998" y="323250"/>
                  <a:pt x="1443998" y="721999"/>
                </a:cubicBezTo>
                <a:cubicBezTo>
                  <a:pt x="1443998" y="1120748"/>
                  <a:pt x="1120748" y="1443998"/>
                  <a:pt x="721999" y="1443998"/>
                </a:cubicBezTo>
                <a:cubicBezTo>
                  <a:pt x="323250" y="1443998"/>
                  <a:pt x="0" y="1120748"/>
                  <a:pt x="0" y="721999"/>
                </a:cubicBezTo>
                <a:cubicBezTo>
                  <a:pt x="0" y="323250"/>
                  <a:pt x="323250" y="0"/>
                  <a:pt x="72199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 hasCustomPrompt="1"/>
          </p:nvPr>
        </p:nvSpPr>
        <p:spPr>
          <a:xfrm>
            <a:off x="3903104" y="3940924"/>
            <a:ext cx="1925331" cy="1925331"/>
          </a:xfrm>
          <a:custGeom>
            <a:avLst/>
            <a:gdLst>
              <a:gd name="connsiteX0" fmla="*/ 721999 w 1443998"/>
              <a:gd name="connsiteY0" fmla="*/ 0 h 1443998"/>
              <a:gd name="connsiteX1" fmla="*/ 1443998 w 1443998"/>
              <a:gd name="connsiteY1" fmla="*/ 721999 h 1443998"/>
              <a:gd name="connsiteX2" fmla="*/ 721999 w 1443998"/>
              <a:gd name="connsiteY2" fmla="*/ 1443998 h 1443998"/>
              <a:gd name="connsiteX3" fmla="*/ 0 w 1443998"/>
              <a:gd name="connsiteY3" fmla="*/ 721999 h 1443998"/>
              <a:gd name="connsiteX4" fmla="*/ 721999 w 1443998"/>
              <a:gd name="connsiteY4" fmla="*/ 0 h 144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998" h="1443998">
                <a:moveTo>
                  <a:pt x="721999" y="0"/>
                </a:moveTo>
                <a:cubicBezTo>
                  <a:pt x="1120748" y="0"/>
                  <a:pt x="1443998" y="323250"/>
                  <a:pt x="1443998" y="721999"/>
                </a:cubicBezTo>
                <a:cubicBezTo>
                  <a:pt x="1443998" y="1120748"/>
                  <a:pt x="1120748" y="1443998"/>
                  <a:pt x="721999" y="1443998"/>
                </a:cubicBezTo>
                <a:cubicBezTo>
                  <a:pt x="323250" y="1443998"/>
                  <a:pt x="0" y="1120748"/>
                  <a:pt x="0" y="721999"/>
                </a:cubicBezTo>
                <a:cubicBezTo>
                  <a:pt x="0" y="323250"/>
                  <a:pt x="323250" y="0"/>
                  <a:pt x="72199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9144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1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2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33668" y="370772"/>
            <a:ext cx="3044957" cy="3670433"/>
          </a:xfrm>
          <a:prstGeom prst="roundRect">
            <a:avLst>
              <a:gd name="adj" fmla="val 497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463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499611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42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60702" y="1464913"/>
            <a:ext cx="8605117" cy="3703988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6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9230" y="1498779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229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447979"/>
            <a:ext cx="8605117" cy="3703988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79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9048" y="0"/>
            <a:ext cx="6102953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8209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78463" y="1515712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45625" y="1515712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12788" y="1515712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7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583447"/>
            <a:ext cx="5587999" cy="3339163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787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515710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5157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38633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793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498777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172988" y="1498777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995860" y="3846385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22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1999" cy="68579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60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489177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489177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489177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310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454485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454485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454485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392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5145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4308909" y="15145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8109817" y="15145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508000" y="38617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4308909" y="38617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8109817" y="38617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94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514528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5249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5249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5249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79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446796"/>
            <a:ext cx="2679033" cy="31413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457224"/>
            <a:ext cx="2679033" cy="31413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457224"/>
            <a:ext cx="2679033" cy="31413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457224"/>
            <a:ext cx="2679033" cy="31413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760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1" y="38513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5145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5249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5249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5249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797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514529"/>
            <a:ext cx="2679033" cy="4505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5249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5249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246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38617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38617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514529"/>
            <a:ext cx="2679033" cy="44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5249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5249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797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17467" y="3784950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729" y="1500538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17465" y="1500538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6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1999" cy="68579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918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17467" y="3786188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17465" y="1501776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863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08001" y="3786188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8000" y="1501776"/>
            <a:ext cx="553496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176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17468" y="1501778"/>
            <a:ext cx="5534963" cy="45291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42927" y="3786188"/>
            <a:ext cx="2760976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322716" y="3786188"/>
            <a:ext cx="2760976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661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28520" y="1501776"/>
            <a:ext cx="8323909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28520" y="3786188"/>
            <a:ext cx="8323909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544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28520" y="1501776"/>
            <a:ext cx="8323909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48731" y="3786190"/>
            <a:ext cx="8323909" cy="22447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127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572378" y="1501776"/>
            <a:ext cx="408005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572378" y="3786188"/>
            <a:ext cx="408005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48731" y="1501776"/>
            <a:ext cx="408005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48731" y="3786188"/>
            <a:ext cx="4080053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512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330045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111359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892674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48723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30045" y="1501776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111359" y="1501776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892674" y="1501776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318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330045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111359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48723" y="3786188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30045" y="1501776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111359" y="1501776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892674" y="1501776"/>
            <a:ext cx="2755172" cy="22447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913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8" y="1467908"/>
            <a:ext cx="5491933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60498" y="1467908"/>
            <a:ext cx="5491933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578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2112144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15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1523999"/>
            <a:ext cx="12191999" cy="45042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963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3767198" y="2100477"/>
            <a:ext cx="2055732" cy="3376211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6370721" y="2100477"/>
            <a:ext cx="2055732" cy="3376211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597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31673" y="2850299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413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55067" y="974041"/>
            <a:ext cx="711075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55067" y="376816"/>
            <a:ext cx="7110751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304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163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052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81760" y="1091092"/>
            <a:ext cx="2517747" cy="4479949"/>
          </a:xfrm>
          <a:custGeom>
            <a:avLst/>
            <a:gdLst>
              <a:gd name="connsiteX0" fmla="*/ 0 w 1888310"/>
              <a:gd name="connsiteY0" fmla="*/ 0 h 3359962"/>
              <a:gd name="connsiteX1" fmla="*/ 1888310 w 1888310"/>
              <a:gd name="connsiteY1" fmla="*/ 0 h 3359962"/>
              <a:gd name="connsiteX2" fmla="*/ 1888310 w 1888310"/>
              <a:gd name="connsiteY2" fmla="*/ 3359962 h 3359962"/>
              <a:gd name="connsiteX3" fmla="*/ 0 w 1888310"/>
              <a:gd name="connsiteY3" fmla="*/ 3359962 h 335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310" h="3359962">
                <a:moveTo>
                  <a:pt x="0" y="0"/>
                </a:moveTo>
                <a:lnTo>
                  <a:pt x="1888310" y="0"/>
                </a:lnTo>
                <a:lnTo>
                  <a:pt x="1888310" y="3359962"/>
                </a:lnTo>
                <a:lnTo>
                  <a:pt x="0" y="335996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2739839" y="3617736"/>
            <a:ext cx="1372029" cy="1672859"/>
          </a:xfrm>
          <a:custGeom>
            <a:avLst/>
            <a:gdLst>
              <a:gd name="connsiteX0" fmla="*/ 0 w 1029022"/>
              <a:gd name="connsiteY0" fmla="*/ 0 h 1254644"/>
              <a:gd name="connsiteX1" fmla="*/ 1029022 w 1029022"/>
              <a:gd name="connsiteY1" fmla="*/ 0 h 1254644"/>
              <a:gd name="connsiteX2" fmla="*/ 1029022 w 1029022"/>
              <a:gd name="connsiteY2" fmla="*/ 1254644 h 1254644"/>
              <a:gd name="connsiteX3" fmla="*/ 0 w 1029022"/>
              <a:gd name="connsiteY3" fmla="*/ 1254644 h 125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022" h="1254644">
                <a:moveTo>
                  <a:pt x="0" y="0"/>
                </a:moveTo>
                <a:lnTo>
                  <a:pt x="1029022" y="0"/>
                </a:lnTo>
                <a:lnTo>
                  <a:pt x="1029022" y="1254644"/>
                </a:lnTo>
                <a:lnTo>
                  <a:pt x="0" y="125464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55067" y="974041"/>
            <a:ext cx="711075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55067" y="376816"/>
            <a:ext cx="7110751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188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5447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93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 hasCustomPrompt="1"/>
          </p:nvPr>
        </p:nvSpPr>
        <p:spPr>
          <a:xfrm>
            <a:off x="7737329" y="1370535"/>
            <a:ext cx="3259129" cy="4090856"/>
          </a:xfrm>
          <a:custGeom>
            <a:avLst/>
            <a:gdLst>
              <a:gd name="connsiteX0" fmla="*/ 13617 w 2444347"/>
              <a:gd name="connsiteY0" fmla="*/ 0 h 3068142"/>
              <a:gd name="connsiteX1" fmla="*/ 2432999 w 2444347"/>
              <a:gd name="connsiteY1" fmla="*/ 2268 h 3068142"/>
              <a:gd name="connsiteX2" fmla="*/ 2444347 w 2444347"/>
              <a:gd name="connsiteY2" fmla="*/ 15874 h 3068142"/>
              <a:gd name="connsiteX3" fmla="*/ 2444347 w 2444347"/>
              <a:gd name="connsiteY3" fmla="*/ 3056804 h 3068142"/>
              <a:gd name="connsiteX4" fmla="*/ 2430730 w 2444347"/>
              <a:gd name="connsiteY4" fmla="*/ 3068142 h 3068142"/>
              <a:gd name="connsiteX5" fmla="*/ 13617 w 2444347"/>
              <a:gd name="connsiteY5" fmla="*/ 3068142 h 3068142"/>
              <a:gd name="connsiteX6" fmla="*/ 0 w 2444347"/>
              <a:gd name="connsiteY6" fmla="*/ 3054536 h 3068142"/>
              <a:gd name="connsiteX7" fmla="*/ 2269 w 2444347"/>
              <a:gd name="connsiteY7" fmla="*/ 13606 h 3068142"/>
              <a:gd name="connsiteX8" fmla="*/ 13617 w 2444347"/>
              <a:gd name="connsiteY8" fmla="*/ 0 h 30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347" h="3068142">
                <a:moveTo>
                  <a:pt x="13617" y="0"/>
                </a:moveTo>
                <a:cubicBezTo>
                  <a:pt x="2432999" y="2268"/>
                  <a:pt x="2432999" y="2268"/>
                  <a:pt x="2432999" y="2268"/>
                </a:cubicBezTo>
                <a:cubicBezTo>
                  <a:pt x="2439808" y="2268"/>
                  <a:pt x="2444347" y="6803"/>
                  <a:pt x="2444347" y="15874"/>
                </a:cubicBezTo>
                <a:cubicBezTo>
                  <a:pt x="2444347" y="3056804"/>
                  <a:pt x="2444347" y="3056804"/>
                  <a:pt x="2444347" y="3056804"/>
                </a:cubicBezTo>
                <a:cubicBezTo>
                  <a:pt x="2444347" y="3063607"/>
                  <a:pt x="2437538" y="3068142"/>
                  <a:pt x="2430730" y="3068142"/>
                </a:cubicBezTo>
                <a:cubicBezTo>
                  <a:pt x="13617" y="3068142"/>
                  <a:pt x="13617" y="3068142"/>
                  <a:pt x="13617" y="3068142"/>
                </a:cubicBezTo>
                <a:cubicBezTo>
                  <a:pt x="6809" y="3068142"/>
                  <a:pt x="0" y="3061339"/>
                  <a:pt x="0" y="3054536"/>
                </a:cubicBezTo>
                <a:cubicBezTo>
                  <a:pt x="2269" y="13606"/>
                  <a:pt x="2269" y="13606"/>
                  <a:pt x="2269" y="13606"/>
                </a:cubicBezTo>
                <a:cubicBezTo>
                  <a:pt x="2269" y="6803"/>
                  <a:pt x="6809" y="0"/>
                  <a:pt x="1361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6676857" y="2353101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32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18860" y="1001273"/>
            <a:ext cx="3843777" cy="4824705"/>
          </a:xfrm>
          <a:custGeom>
            <a:avLst/>
            <a:gdLst>
              <a:gd name="connsiteX0" fmla="*/ 16060 w 2882833"/>
              <a:gd name="connsiteY0" fmla="*/ 0 h 3618529"/>
              <a:gd name="connsiteX1" fmla="*/ 2869449 w 2882833"/>
              <a:gd name="connsiteY1" fmla="*/ 2674 h 3618529"/>
              <a:gd name="connsiteX2" fmla="*/ 2882833 w 2882833"/>
              <a:gd name="connsiteY2" fmla="*/ 18721 h 3618529"/>
              <a:gd name="connsiteX3" fmla="*/ 2882833 w 2882833"/>
              <a:gd name="connsiteY3" fmla="*/ 3605157 h 3618529"/>
              <a:gd name="connsiteX4" fmla="*/ 2866773 w 2882833"/>
              <a:gd name="connsiteY4" fmla="*/ 3618529 h 3618529"/>
              <a:gd name="connsiteX5" fmla="*/ 16060 w 2882833"/>
              <a:gd name="connsiteY5" fmla="*/ 3618529 h 3618529"/>
              <a:gd name="connsiteX6" fmla="*/ 0 w 2882833"/>
              <a:gd name="connsiteY6" fmla="*/ 3602482 h 3618529"/>
              <a:gd name="connsiteX7" fmla="*/ 2677 w 2882833"/>
              <a:gd name="connsiteY7" fmla="*/ 16047 h 3618529"/>
              <a:gd name="connsiteX8" fmla="*/ 16060 w 2882833"/>
              <a:gd name="connsiteY8" fmla="*/ 0 h 36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2833" h="3618529">
                <a:moveTo>
                  <a:pt x="16060" y="0"/>
                </a:moveTo>
                <a:cubicBezTo>
                  <a:pt x="2869449" y="2674"/>
                  <a:pt x="2869449" y="2674"/>
                  <a:pt x="2869449" y="2674"/>
                </a:cubicBezTo>
                <a:cubicBezTo>
                  <a:pt x="2877480" y="2674"/>
                  <a:pt x="2882833" y="8023"/>
                  <a:pt x="2882833" y="18721"/>
                </a:cubicBezTo>
                <a:cubicBezTo>
                  <a:pt x="2882833" y="3605157"/>
                  <a:pt x="2882833" y="3605157"/>
                  <a:pt x="2882833" y="3605157"/>
                </a:cubicBezTo>
                <a:cubicBezTo>
                  <a:pt x="2882833" y="3613180"/>
                  <a:pt x="2874803" y="3618529"/>
                  <a:pt x="2866773" y="3618529"/>
                </a:cubicBezTo>
                <a:cubicBezTo>
                  <a:pt x="16060" y="3618529"/>
                  <a:pt x="16060" y="3618529"/>
                  <a:pt x="16060" y="3618529"/>
                </a:cubicBezTo>
                <a:cubicBezTo>
                  <a:pt x="8030" y="3618529"/>
                  <a:pt x="0" y="3610506"/>
                  <a:pt x="0" y="3602482"/>
                </a:cubicBezTo>
                <a:cubicBezTo>
                  <a:pt x="2677" y="16047"/>
                  <a:pt x="2677" y="16047"/>
                  <a:pt x="2677" y="16047"/>
                </a:cubicBezTo>
                <a:cubicBezTo>
                  <a:pt x="2677" y="8023"/>
                  <a:pt x="8030" y="0"/>
                  <a:pt x="1606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15283" y="2771349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1" y="974041"/>
            <a:ext cx="5569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1" y="376816"/>
            <a:ext cx="5569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44037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861450" y="1058543"/>
            <a:ext cx="3753101" cy="4710892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57523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1" hasCustomPrompt="1"/>
          </p:nvPr>
        </p:nvSpPr>
        <p:spPr>
          <a:xfrm>
            <a:off x="3141913" y="1632546"/>
            <a:ext cx="4628824" cy="2630421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55822" y="3122677"/>
            <a:ext cx="3072845" cy="192345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>
          <a:xfrm>
            <a:off x="2670836" y="3215883"/>
            <a:ext cx="1411179" cy="1771311"/>
          </a:xfrm>
          <a:custGeom>
            <a:avLst/>
            <a:gdLst>
              <a:gd name="connsiteX0" fmla="*/ 5896 w 1058384"/>
              <a:gd name="connsiteY0" fmla="*/ 0 h 1328483"/>
              <a:gd name="connsiteX1" fmla="*/ 1053471 w 1058384"/>
              <a:gd name="connsiteY1" fmla="*/ 982 h 1328483"/>
              <a:gd name="connsiteX2" fmla="*/ 1058384 w 1058384"/>
              <a:gd name="connsiteY2" fmla="*/ 6873 h 1328483"/>
              <a:gd name="connsiteX3" fmla="*/ 1058384 w 1058384"/>
              <a:gd name="connsiteY3" fmla="*/ 1323574 h 1328483"/>
              <a:gd name="connsiteX4" fmla="*/ 1052488 w 1058384"/>
              <a:gd name="connsiteY4" fmla="*/ 1328483 h 1328483"/>
              <a:gd name="connsiteX5" fmla="*/ 5896 w 1058384"/>
              <a:gd name="connsiteY5" fmla="*/ 1328483 h 1328483"/>
              <a:gd name="connsiteX6" fmla="*/ 0 w 1058384"/>
              <a:gd name="connsiteY6" fmla="*/ 1322592 h 1328483"/>
              <a:gd name="connsiteX7" fmla="*/ 983 w 1058384"/>
              <a:gd name="connsiteY7" fmla="*/ 5891 h 1328483"/>
              <a:gd name="connsiteX8" fmla="*/ 5896 w 1058384"/>
              <a:gd name="connsiteY8" fmla="*/ 0 h 1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384" h="1328483">
                <a:moveTo>
                  <a:pt x="5896" y="0"/>
                </a:moveTo>
                <a:cubicBezTo>
                  <a:pt x="1053471" y="982"/>
                  <a:pt x="1053471" y="982"/>
                  <a:pt x="1053471" y="982"/>
                </a:cubicBezTo>
                <a:cubicBezTo>
                  <a:pt x="1056419" y="982"/>
                  <a:pt x="1058384" y="2946"/>
                  <a:pt x="1058384" y="6873"/>
                </a:cubicBezTo>
                <a:cubicBezTo>
                  <a:pt x="1058384" y="1323574"/>
                  <a:pt x="1058384" y="1323574"/>
                  <a:pt x="1058384" y="1323574"/>
                </a:cubicBezTo>
                <a:cubicBezTo>
                  <a:pt x="1058384" y="1326519"/>
                  <a:pt x="1055436" y="1328483"/>
                  <a:pt x="1052488" y="1328483"/>
                </a:cubicBezTo>
                <a:cubicBezTo>
                  <a:pt x="5896" y="1328483"/>
                  <a:pt x="5896" y="1328483"/>
                  <a:pt x="5896" y="1328483"/>
                </a:cubicBezTo>
                <a:cubicBezTo>
                  <a:pt x="2948" y="1328483"/>
                  <a:pt x="0" y="1325538"/>
                  <a:pt x="0" y="1322592"/>
                </a:cubicBezTo>
                <a:cubicBezTo>
                  <a:pt x="983" y="5891"/>
                  <a:pt x="983" y="5891"/>
                  <a:pt x="983" y="5891"/>
                </a:cubicBezTo>
                <a:cubicBezTo>
                  <a:pt x="983" y="2946"/>
                  <a:pt x="2948" y="0"/>
                  <a:pt x="589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168900" y="3877585"/>
            <a:ext cx="747363" cy="1227424"/>
          </a:xfrm>
          <a:custGeom>
            <a:avLst/>
            <a:gdLst>
              <a:gd name="connsiteX0" fmla="*/ 560522 w 560522"/>
              <a:gd name="connsiteY0" fmla="*/ 0 h 920568"/>
              <a:gd name="connsiteX1" fmla="*/ 560522 w 560522"/>
              <a:gd name="connsiteY1" fmla="*/ 920568 h 920568"/>
              <a:gd name="connsiteX2" fmla="*/ 0 w 560522"/>
              <a:gd name="connsiteY2" fmla="*/ 920568 h 920568"/>
              <a:gd name="connsiteX3" fmla="*/ 0 w 560522"/>
              <a:gd name="connsiteY3" fmla="*/ 899 h 9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" h="920568">
                <a:moveTo>
                  <a:pt x="560522" y="0"/>
                </a:moveTo>
                <a:lnTo>
                  <a:pt x="560522" y="920568"/>
                </a:lnTo>
                <a:lnTo>
                  <a:pt x="0" y="920568"/>
                </a:lnTo>
                <a:lnTo>
                  <a:pt x="0" y="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28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1523999"/>
            <a:ext cx="6062132" cy="45042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263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788075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543695" y="3348101"/>
            <a:ext cx="1504360" cy="2470673"/>
          </a:xfrm>
          <a:custGeom>
            <a:avLst/>
            <a:gdLst>
              <a:gd name="connsiteX0" fmla="*/ 1128270 w 1128270"/>
              <a:gd name="connsiteY0" fmla="*/ 0 h 1853005"/>
              <a:gd name="connsiteX1" fmla="*/ 1128270 w 1128270"/>
              <a:gd name="connsiteY1" fmla="*/ 1853005 h 1853005"/>
              <a:gd name="connsiteX2" fmla="*/ 0 w 1128270"/>
              <a:gd name="connsiteY2" fmla="*/ 1853005 h 1853005"/>
              <a:gd name="connsiteX3" fmla="*/ 0 w 1128270"/>
              <a:gd name="connsiteY3" fmla="*/ 1809 h 18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70" h="1853005">
                <a:moveTo>
                  <a:pt x="1128270" y="0"/>
                </a:moveTo>
                <a:lnTo>
                  <a:pt x="1128270" y="1853005"/>
                </a:lnTo>
                <a:lnTo>
                  <a:pt x="0" y="1853005"/>
                </a:lnTo>
                <a:lnTo>
                  <a:pt x="0" y="18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399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787427" y="1873575"/>
            <a:ext cx="4628824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5663783" y="3603563"/>
            <a:ext cx="1181176" cy="1939895"/>
          </a:xfrm>
          <a:custGeom>
            <a:avLst/>
            <a:gdLst>
              <a:gd name="connsiteX0" fmla="*/ 885882 w 885882"/>
              <a:gd name="connsiteY0" fmla="*/ 0 h 1454921"/>
              <a:gd name="connsiteX1" fmla="*/ 885882 w 885882"/>
              <a:gd name="connsiteY1" fmla="*/ 1454921 h 1454921"/>
              <a:gd name="connsiteX2" fmla="*/ 0 w 885882"/>
              <a:gd name="connsiteY2" fmla="*/ 1454921 h 1454921"/>
              <a:gd name="connsiteX3" fmla="*/ 0 w 885882"/>
              <a:gd name="connsiteY3" fmla="*/ 1421 h 14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82" h="1454921">
                <a:moveTo>
                  <a:pt x="885882" y="0"/>
                </a:moveTo>
                <a:lnTo>
                  <a:pt x="885882" y="1454921"/>
                </a:lnTo>
                <a:lnTo>
                  <a:pt x="0" y="1454921"/>
                </a:lnTo>
                <a:lnTo>
                  <a:pt x="0" y="142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225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 userDrawn="1">
            <p:ph type="pic" sz="quarter" idx="23" hasCustomPrompt="1"/>
          </p:nvPr>
        </p:nvSpPr>
        <p:spPr>
          <a:xfrm flipH="1">
            <a:off x="6808733" y="915770"/>
            <a:ext cx="1841959" cy="4759829"/>
          </a:xfrm>
          <a:custGeom>
            <a:avLst/>
            <a:gdLst>
              <a:gd name="connsiteX0" fmla="*/ 1261 w 1161778"/>
              <a:gd name="connsiteY0" fmla="*/ 0 h 3002167"/>
              <a:gd name="connsiteX1" fmla="*/ 1229 w 1161778"/>
              <a:gd name="connsiteY1" fmla="*/ 2967394 h 3002167"/>
              <a:gd name="connsiteX2" fmla="*/ 1161778 w 1161778"/>
              <a:gd name="connsiteY2" fmla="*/ 3002167 h 3002167"/>
              <a:gd name="connsiteX3" fmla="*/ 1153085 w 1161778"/>
              <a:gd name="connsiteY3" fmla="*/ 271743 h 30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778" h="3002167">
                <a:moveTo>
                  <a:pt x="1261" y="0"/>
                </a:moveTo>
                <a:cubicBezTo>
                  <a:pt x="-3096" y="987682"/>
                  <a:pt x="5586" y="1979712"/>
                  <a:pt x="1229" y="2967394"/>
                </a:cubicBezTo>
                <a:lnTo>
                  <a:pt x="1161778" y="3002167"/>
                </a:lnTo>
                <a:cubicBezTo>
                  <a:pt x="1160330" y="2096373"/>
                  <a:pt x="1154534" y="1177538"/>
                  <a:pt x="1153085" y="271743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 userDrawn="1">
            <p:ph type="pic" sz="quarter" idx="24" hasCustomPrompt="1"/>
          </p:nvPr>
        </p:nvSpPr>
        <p:spPr>
          <a:xfrm flipH="1">
            <a:off x="9165077" y="937224"/>
            <a:ext cx="2648760" cy="4713059"/>
          </a:xfrm>
          <a:custGeom>
            <a:avLst/>
            <a:gdLst>
              <a:gd name="connsiteX0" fmla="*/ 1670650 w 1670650"/>
              <a:gd name="connsiteY0" fmla="*/ 0 h 2972668"/>
              <a:gd name="connsiteX1" fmla="*/ 0 w 1670650"/>
              <a:gd name="connsiteY1" fmla="*/ 0 h 2972668"/>
              <a:gd name="connsiteX2" fmla="*/ 0 w 1670650"/>
              <a:gd name="connsiteY2" fmla="*/ 2972668 h 2972668"/>
              <a:gd name="connsiteX3" fmla="*/ 1670650 w 1670650"/>
              <a:gd name="connsiteY3" fmla="*/ 2972668 h 297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650" h="2972668">
                <a:moveTo>
                  <a:pt x="1670650" y="0"/>
                </a:moveTo>
                <a:lnTo>
                  <a:pt x="0" y="0"/>
                </a:lnTo>
                <a:lnTo>
                  <a:pt x="0" y="2972668"/>
                </a:lnTo>
                <a:lnTo>
                  <a:pt x="1670650" y="297266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47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85315" y="1999900"/>
            <a:ext cx="4808475" cy="3032955"/>
          </a:xfrm>
          <a:custGeom>
            <a:avLst/>
            <a:gdLst>
              <a:gd name="connsiteX0" fmla="*/ 0 w 3606356"/>
              <a:gd name="connsiteY0" fmla="*/ 0 h 2274716"/>
              <a:gd name="connsiteX1" fmla="*/ 3606356 w 3606356"/>
              <a:gd name="connsiteY1" fmla="*/ 0 h 2274716"/>
              <a:gd name="connsiteX2" fmla="*/ 3606356 w 3606356"/>
              <a:gd name="connsiteY2" fmla="*/ 2274716 h 2274716"/>
              <a:gd name="connsiteX3" fmla="*/ 0 w 3606356"/>
              <a:gd name="connsiteY3" fmla="*/ 2274716 h 22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356" h="2274716">
                <a:moveTo>
                  <a:pt x="0" y="0"/>
                </a:moveTo>
                <a:lnTo>
                  <a:pt x="3606356" y="0"/>
                </a:lnTo>
                <a:lnTo>
                  <a:pt x="3606356" y="2274716"/>
                </a:lnTo>
                <a:lnTo>
                  <a:pt x="0" y="227471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36270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461540" y="1838001"/>
            <a:ext cx="7596819" cy="4173444"/>
          </a:xfrm>
          <a:custGeom>
            <a:avLst/>
            <a:gdLst>
              <a:gd name="connsiteX0" fmla="*/ 0 w 5697614"/>
              <a:gd name="connsiteY0" fmla="*/ 0 h 3130083"/>
              <a:gd name="connsiteX1" fmla="*/ 5697614 w 5697614"/>
              <a:gd name="connsiteY1" fmla="*/ 0 h 3130083"/>
              <a:gd name="connsiteX2" fmla="*/ 5697614 w 5697614"/>
              <a:gd name="connsiteY2" fmla="*/ 3077685 h 3130083"/>
              <a:gd name="connsiteX3" fmla="*/ 5645216 w 5697614"/>
              <a:gd name="connsiteY3" fmla="*/ 3130083 h 3130083"/>
              <a:gd name="connsiteX4" fmla="*/ 52398 w 5697614"/>
              <a:gd name="connsiteY4" fmla="*/ 3130083 h 3130083"/>
              <a:gd name="connsiteX5" fmla="*/ 0 w 5697614"/>
              <a:gd name="connsiteY5" fmla="*/ 3077685 h 313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7614" h="3130083">
                <a:moveTo>
                  <a:pt x="0" y="0"/>
                </a:moveTo>
                <a:lnTo>
                  <a:pt x="5697614" y="0"/>
                </a:lnTo>
                <a:lnTo>
                  <a:pt x="5697614" y="3077685"/>
                </a:lnTo>
                <a:cubicBezTo>
                  <a:pt x="5697614" y="3106624"/>
                  <a:pt x="5674155" y="3130083"/>
                  <a:pt x="5645216" y="3130083"/>
                </a:cubicBezTo>
                <a:lnTo>
                  <a:pt x="52398" y="3130083"/>
                </a:lnTo>
                <a:cubicBezTo>
                  <a:pt x="23459" y="3130083"/>
                  <a:pt x="0" y="3106624"/>
                  <a:pt x="0" y="307768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345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367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5685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4" hasCustomPrompt="1"/>
          </p:nvPr>
        </p:nvSpPr>
        <p:spPr>
          <a:xfrm>
            <a:off x="73757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7272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013624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1936040" y="3293186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339098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491158"/>
            <a:ext cx="6096001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0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24069" y="1371531"/>
            <a:ext cx="5662116" cy="3192429"/>
          </a:xfrm>
          <a:custGeom>
            <a:avLst/>
            <a:gdLst>
              <a:gd name="connsiteX0" fmla="*/ 0 w 4246587"/>
              <a:gd name="connsiteY0" fmla="*/ 0 h 2394322"/>
              <a:gd name="connsiteX1" fmla="*/ 4246587 w 4246587"/>
              <a:gd name="connsiteY1" fmla="*/ 0 h 2394322"/>
              <a:gd name="connsiteX2" fmla="*/ 4246587 w 4246587"/>
              <a:gd name="connsiteY2" fmla="*/ 2394322 h 2394322"/>
              <a:gd name="connsiteX3" fmla="*/ 0 w 4246587"/>
              <a:gd name="connsiteY3" fmla="*/ 2394322 h 23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6587" h="2394322">
                <a:moveTo>
                  <a:pt x="0" y="0"/>
                </a:moveTo>
                <a:lnTo>
                  <a:pt x="4246587" y="0"/>
                </a:lnTo>
                <a:lnTo>
                  <a:pt x="4246587" y="2394322"/>
                </a:lnTo>
                <a:lnTo>
                  <a:pt x="0" y="23943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81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2856" y="323478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2856" y="3339394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43105" y="323478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43105" y="3339394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78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50805" y="1757052"/>
            <a:ext cx="5108659" cy="2880377"/>
          </a:xfrm>
          <a:custGeom>
            <a:avLst/>
            <a:gdLst>
              <a:gd name="connsiteX0" fmla="*/ 0 w 3831494"/>
              <a:gd name="connsiteY0" fmla="*/ 0 h 2160283"/>
              <a:gd name="connsiteX1" fmla="*/ 3831494 w 3831494"/>
              <a:gd name="connsiteY1" fmla="*/ 0 h 2160283"/>
              <a:gd name="connsiteX2" fmla="*/ 3831494 w 3831494"/>
              <a:gd name="connsiteY2" fmla="*/ 2160283 h 2160283"/>
              <a:gd name="connsiteX3" fmla="*/ 0 w 3831494"/>
              <a:gd name="connsiteY3" fmla="*/ 2160283 h 216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1494" h="2160283">
                <a:moveTo>
                  <a:pt x="0" y="0"/>
                </a:moveTo>
                <a:lnTo>
                  <a:pt x="3831494" y="0"/>
                </a:lnTo>
                <a:lnTo>
                  <a:pt x="3831494" y="2160283"/>
                </a:lnTo>
                <a:lnTo>
                  <a:pt x="0" y="216028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26112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S0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767958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1997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109713" y="1999900"/>
            <a:ext cx="4808475" cy="3032955"/>
          </a:xfrm>
          <a:custGeom>
            <a:avLst/>
            <a:gdLst>
              <a:gd name="connsiteX0" fmla="*/ 0 w 3606356"/>
              <a:gd name="connsiteY0" fmla="*/ 0 h 2274716"/>
              <a:gd name="connsiteX1" fmla="*/ 3606356 w 3606356"/>
              <a:gd name="connsiteY1" fmla="*/ 0 h 2274716"/>
              <a:gd name="connsiteX2" fmla="*/ 3606356 w 3606356"/>
              <a:gd name="connsiteY2" fmla="*/ 2274716 h 2274716"/>
              <a:gd name="connsiteX3" fmla="*/ 0 w 3606356"/>
              <a:gd name="connsiteY3" fmla="*/ 2274716 h 22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356" h="2274716">
                <a:moveTo>
                  <a:pt x="0" y="0"/>
                </a:moveTo>
                <a:lnTo>
                  <a:pt x="3606356" y="0"/>
                </a:lnTo>
                <a:lnTo>
                  <a:pt x="3606356" y="2274716"/>
                </a:lnTo>
                <a:lnTo>
                  <a:pt x="0" y="227471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14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6188943" y="4545633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517525" y="4545633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6816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0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88997" y="323478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788997" y="3339394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779246" y="323478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79246" y="3339394"/>
            <a:ext cx="2873737" cy="28678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S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1" cy="31057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29633" y="6346327"/>
            <a:ext cx="518587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 userDrawn="1"/>
        </p:nvSpPr>
        <p:spPr>
          <a:xfrm>
            <a:off x="548220" y="6437085"/>
            <a:ext cx="243628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0" kern="1500" dirty="0">
                <a:solidFill>
                  <a:schemeClr val="bg1">
                    <a:lumMod val="75000"/>
                  </a:schemeClr>
                </a:solidFill>
              </a:rPr>
              <a:t>| SlideSalad</a:t>
            </a:r>
            <a:r>
              <a:rPr lang="en-US" sz="1200" b="0" kern="1500" baseline="0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1200" b="0" kern="1500" dirty="0">
                <a:solidFill>
                  <a:schemeClr val="bg1">
                    <a:lumMod val="75000"/>
                  </a:schemeClr>
                </a:solidFill>
              </a:rPr>
              <a:t>Date 2018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350500" y="6412268"/>
            <a:ext cx="1295992" cy="234299"/>
            <a:chOff x="4336224" y="3127207"/>
            <a:chExt cx="3519553" cy="636288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6057257" y="3138948"/>
              <a:ext cx="1798520" cy="612809"/>
              <a:chOff x="4542943" y="2354210"/>
              <a:chExt cx="1348890" cy="459607"/>
            </a:xfrm>
            <a:grpFill/>
          </p:grpSpPr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4542943" y="2486280"/>
                <a:ext cx="234207" cy="327535"/>
              </a:xfrm>
              <a:custGeom>
                <a:avLst/>
                <a:gdLst>
                  <a:gd name="T0" fmla="*/ 56 w 56"/>
                  <a:gd name="T1" fmla="*/ 55 h 77"/>
                  <a:gd name="T2" fmla="*/ 29 w 56"/>
                  <a:gd name="T3" fmla="*/ 77 h 77"/>
                  <a:gd name="T4" fmla="*/ 2 w 56"/>
                  <a:gd name="T5" fmla="*/ 70 h 77"/>
                  <a:gd name="T6" fmla="*/ 0 w 56"/>
                  <a:gd name="T7" fmla="*/ 66 h 77"/>
                  <a:gd name="T8" fmla="*/ 5 w 56"/>
                  <a:gd name="T9" fmla="*/ 60 h 77"/>
                  <a:gd name="T10" fmla="*/ 8 w 56"/>
                  <a:gd name="T11" fmla="*/ 60 h 77"/>
                  <a:gd name="T12" fmla="*/ 28 w 56"/>
                  <a:gd name="T13" fmla="*/ 65 h 77"/>
                  <a:gd name="T14" fmla="*/ 44 w 56"/>
                  <a:gd name="T15" fmla="*/ 54 h 77"/>
                  <a:gd name="T16" fmla="*/ 0 w 56"/>
                  <a:gd name="T17" fmla="*/ 23 h 77"/>
                  <a:gd name="T18" fmla="*/ 29 w 56"/>
                  <a:gd name="T19" fmla="*/ 0 h 77"/>
                  <a:gd name="T20" fmla="*/ 49 w 56"/>
                  <a:gd name="T21" fmla="*/ 4 h 77"/>
                  <a:gd name="T22" fmla="*/ 54 w 56"/>
                  <a:gd name="T23" fmla="*/ 9 h 77"/>
                  <a:gd name="T24" fmla="*/ 48 w 56"/>
                  <a:gd name="T25" fmla="*/ 15 h 77"/>
                  <a:gd name="T26" fmla="*/ 46 w 56"/>
                  <a:gd name="T27" fmla="*/ 15 h 77"/>
                  <a:gd name="T28" fmla="*/ 30 w 56"/>
                  <a:gd name="T29" fmla="*/ 12 h 77"/>
                  <a:gd name="T30" fmla="*/ 13 w 56"/>
                  <a:gd name="T31" fmla="*/ 22 h 77"/>
                  <a:gd name="T32" fmla="*/ 56 w 56"/>
                  <a:gd name="T33" fmla="*/ 5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56" y="55"/>
                    </a:moveTo>
                    <a:cubicBezTo>
                      <a:pt x="56" y="67"/>
                      <a:pt x="47" y="77"/>
                      <a:pt x="29" y="77"/>
                    </a:cubicBezTo>
                    <a:cubicBezTo>
                      <a:pt x="18" y="77"/>
                      <a:pt x="10" y="74"/>
                      <a:pt x="2" y="70"/>
                    </a:cubicBezTo>
                    <a:cubicBezTo>
                      <a:pt x="1" y="69"/>
                      <a:pt x="0" y="68"/>
                      <a:pt x="0" y="66"/>
                    </a:cubicBezTo>
                    <a:cubicBezTo>
                      <a:pt x="0" y="63"/>
                      <a:pt x="2" y="60"/>
                      <a:pt x="5" y="60"/>
                    </a:cubicBezTo>
                    <a:cubicBezTo>
                      <a:pt x="6" y="60"/>
                      <a:pt x="7" y="60"/>
                      <a:pt x="8" y="60"/>
                    </a:cubicBezTo>
                    <a:cubicBezTo>
                      <a:pt x="13" y="63"/>
                      <a:pt x="19" y="65"/>
                      <a:pt x="28" y="65"/>
                    </a:cubicBezTo>
                    <a:cubicBezTo>
                      <a:pt x="39" y="65"/>
                      <a:pt x="44" y="61"/>
                      <a:pt x="44" y="54"/>
                    </a:cubicBezTo>
                    <a:cubicBezTo>
                      <a:pt x="44" y="42"/>
                      <a:pt x="0" y="49"/>
                      <a:pt x="0" y="23"/>
                    </a:cubicBezTo>
                    <a:cubicBezTo>
                      <a:pt x="0" y="10"/>
                      <a:pt x="10" y="0"/>
                      <a:pt x="29" y="0"/>
                    </a:cubicBezTo>
                    <a:cubicBezTo>
                      <a:pt x="36" y="0"/>
                      <a:pt x="44" y="2"/>
                      <a:pt x="49" y="4"/>
                    </a:cubicBezTo>
                    <a:cubicBezTo>
                      <a:pt x="52" y="5"/>
                      <a:pt x="54" y="7"/>
                      <a:pt x="54" y="9"/>
                    </a:cubicBezTo>
                    <a:cubicBezTo>
                      <a:pt x="54" y="12"/>
                      <a:pt x="51" y="15"/>
                      <a:pt x="48" y="15"/>
                    </a:cubicBezTo>
                    <a:cubicBezTo>
                      <a:pt x="47" y="15"/>
                      <a:pt x="47" y="15"/>
                      <a:pt x="46" y="15"/>
                    </a:cubicBezTo>
                    <a:cubicBezTo>
                      <a:pt x="41" y="13"/>
                      <a:pt x="36" y="12"/>
                      <a:pt x="30" y="12"/>
                    </a:cubicBezTo>
                    <a:cubicBezTo>
                      <a:pt x="19" y="12"/>
                      <a:pt x="13" y="17"/>
                      <a:pt x="13" y="22"/>
                    </a:cubicBezTo>
                    <a:cubicBezTo>
                      <a:pt x="13" y="37"/>
                      <a:pt x="56" y="27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Freeform 11"/>
              <p:cNvSpPr>
                <a:spLocks noEditPoints="1"/>
              </p:cNvSpPr>
              <p:nvPr/>
            </p:nvSpPr>
            <p:spPr bwMode="auto">
              <a:xfrm>
                <a:off x="4814130" y="2486280"/>
                <a:ext cx="267665" cy="327535"/>
              </a:xfrm>
              <a:custGeom>
                <a:avLst/>
                <a:gdLst>
                  <a:gd name="T0" fmla="*/ 64 w 64"/>
                  <a:gd name="T1" fmla="*/ 29 h 77"/>
                  <a:gd name="T2" fmla="*/ 64 w 64"/>
                  <a:gd name="T3" fmla="*/ 70 h 77"/>
                  <a:gd name="T4" fmla="*/ 58 w 64"/>
                  <a:gd name="T5" fmla="*/ 76 h 77"/>
                  <a:gd name="T6" fmla="*/ 51 w 64"/>
                  <a:gd name="T7" fmla="*/ 70 h 77"/>
                  <a:gd name="T8" fmla="*/ 51 w 64"/>
                  <a:gd name="T9" fmla="*/ 66 h 77"/>
                  <a:gd name="T10" fmla="*/ 24 w 64"/>
                  <a:gd name="T11" fmla="*/ 77 h 77"/>
                  <a:gd name="T12" fmla="*/ 0 w 64"/>
                  <a:gd name="T13" fmla="*/ 55 h 77"/>
                  <a:gd name="T14" fmla="*/ 34 w 64"/>
                  <a:gd name="T15" fmla="*/ 32 h 77"/>
                  <a:gd name="T16" fmla="*/ 51 w 64"/>
                  <a:gd name="T17" fmla="*/ 32 h 77"/>
                  <a:gd name="T18" fmla="*/ 51 w 64"/>
                  <a:gd name="T19" fmla="*/ 31 h 77"/>
                  <a:gd name="T20" fmla="*/ 32 w 64"/>
                  <a:gd name="T21" fmla="*/ 13 h 77"/>
                  <a:gd name="T22" fmla="*/ 13 w 64"/>
                  <a:gd name="T23" fmla="*/ 16 h 77"/>
                  <a:gd name="T24" fmla="*/ 11 w 64"/>
                  <a:gd name="T25" fmla="*/ 16 h 77"/>
                  <a:gd name="T26" fmla="*/ 5 w 64"/>
                  <a:gd name="T27" fmla="*/ 11 h 77"/>
                  <a:gd name="T28" fmla="*/ 9 w 64"/>
                  <a:gd name="T29" fmla="*/ 5 h 77"/>
                  <a:gd name="T30" fmla="*/ 34 w 64"/>
                  <a:gd name="T31" fmla="*/ 0 h 77"/>
                  <a:gd name="T32" fmla="*/ 64 w 64"/>
                  <a:gd name="T33" fmla="*/ 29 h 77"/>
                  <a:gd name="T34" fmla="*/ 51 w 64"/>
                  <a:gd name="T35" fmla="*/ 54 h 77"/>
                  <a:gd name="T36" fmla="*/ 51 w 64"/>
                  <a:gd name="T37" fmla="*/ 42 h 77"/>
                  <a:gd name="T38" fmla="*/ 35 w 64"/>
                  <a:gd name="T39" fmla="*/ 42 h 77"/>
                  <a:gd name="T40" fmla="*/ 14 w 64"/>
                  <a:gd name="T41" fmla="*/ 54 h 77"/>
                  <a:gd name="T42" fmla="*/ 29 w 64"/>
                  <a:gd name="T43" fmla="*/ 65 h 77"/>
                  <a:gd name="T44" fmla="*/ 51 w 64"/>
                  <a:gd name="T45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77">
                    <a:moveTo>
                      <a:pt x="64" y="29"/>
                    </a:move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3"/>
                      <a:pt x="61" y="76"/>
                      <a:pt x="58" y="76"/>
                    </a:cubicBezTo>
                    <a:cubicBezTo>
                      <a:pt x="54" y="76"/>
                      <a:pt x="51" y="73"/>
                      <a:pt x="51" y="70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6" y="71"/>
                      <a:pt x="38" y="77"/>
                      <a:pt x="24" y="77"/>
                    </a:cubicBezTo>
                    <a:cubicBezTo>
                      <a:pt x="11" y="77"/>
                      <a:pt x="0" y="69"/>
                      <a:pt x="0" y="55"/>
                    </a:cubicBezTo>
                    <a:cubicBezTo>
                      <a:pt x="0" y="42"/>
                      <a:pt x="11" y="32"/>
                      <a:pt x="34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18"/>
                      <a:pt x="45" y="13"/>
                      <a:pt x="32" y="13"/>
                    </a:cubicBezTo>
                    <a:cubicBezTo>
                      <a:pt x="24" y="13"/>
                      <a:pt x="18" y="14"/>
                      <a:pt x="13" y="16"/>
                    </a:cubicBezTo>
                    <a:cubicBezTo>
                      <a:pt x="12" y="16"/>
                      <a:pt x="11" y="16"/>
                      <a:pt x="11" y="16"/>
                    </a:cubicBezTo>
                    <a:cubicBezTo>
                      <a:pt x="8" y="16"/>
                      <a:pt x="5" y="14"/>
                      <a:pt x="5" y="11"/>
                    </a:cubicBezTo>
                    <a:cubicBezTo>
                      <a:pt x="5" y="8"/>
                      <a:pt x="7" y="6"/>
                      <a:pt x="9" y="5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55" y="0"/>
                      <a:pt x="64" y="15"/>
                      <a:pt x="64" y="29"/>
                    </a:cubicBezTo>
                    <a:close/>
                    <a:moveTo>
                      <a:pt x="51" y="54"/>
                    </a:moveTo>
                    <a:cubicBezTo>
                      <a:pt x="51" y="42"/>
                      <a:pt x="51" y="42"/>
                      <a:pt x="51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2" y="42"/>
                      <a:pt x="14" y="45"/>
                      <a:pt x="14" y="54"/>
                    </a:cubicBezTo>
                    <a:cubicBezTo>
                      <a:pt x="14" y="60"/>
                      <a:pt x="17" y="65"/>
                      <a:pt x="29" y="65"/>
                    </a:cubicBezTo>
                    <a:cubicBezTo>
                      <a:pt x="38" y="65"/>
                      <a:pt x="46" y="60"/>
                      <a:pt x="5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5145189" y="2354210"/>
                <a:ext cx="52829" cy="456085"/>
              </a:xfrm>
              <a:custGeom>
                <a:avLst/>
                <a:gdLst>
                  <a:gd name="T0" fmla="*/ 13 w 13"/>
                  <a:gd name="T1" fmla="*/ 7 h 107"/>
                  <a:gd name="T2" fmla="*/ 13 w 13"/>
                  <a:gd name="T3" fmla="*/ 101 h 107"/>
                  <a:gd name="T4" fmla="*/ 7 w 13"/>
                  <a:gd name="T5" fmla="*/ 107 h 107"/>
                  <a:gd name="T6" fmla="*/ 0 w 13"/>
                  <a:gd name="T7" fmla="*/ 101 h 107"/>
                  <a:gd name="T8" fmla="*/ 0 w 13"/>
                  <a:gd name="T9" fmla="*/ 7 h 107"/>
                  <a:gd name="T10" fmla="*/ 7 w 13"/>
                  <a:gd name="T11" fmla="*/ 0 h 107"/>
                  <a:gd name="T12" fmla="*/ 13 w 13"/>
                  <a:gd name="T13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7">
                    <a:moveTo>
                      <a:pt x="13" y="7"/>
                    </a:move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4"/>
                      <a:pt x="10" y="107"/>
                      <a:pt x="7" y="107"/>
                    </a:cubicBezTo>
                    <a:cubicBezTo>
                      <a:pt x="3" y="107"/>
                      <a:pt x="0" y="104"/>
                      <a:pt x="0" y="10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" y="0"/>
                      <a:pt x="13" y="3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Freeform 13"/>
              <p:cNvSpPr>
                <a:spLocks noEditPoints="1"/>
              </p:cNvSpPr>
              <p:nvPr/>
            </p:nvSpPr>
            <p:spPr bwMode="auto">
              <a:xfrm>
                <a:off x="5257890" y="2486280"/>
                <a:ext cx="265904" cy="327535"/>
              </a:xfrm>
              <a:custGeom>
                <a:avLst/>
                <a:gdLst>
                  <a:gd name="T0" fmla="*/ 64 w 64"/>
                  <a:gd name="T1" fmla="*/ 29 h 77"/>
                  <a:gd name="T2" fmla="*/ 64 w 64"/>
                  <a:gd name="T3" fmla="*/ 70 h 77"/>
                  <a:gd name="T4" fmla="*/ 57 w 64"/>
                  <a:gd name="T5" fmla="*/ 76 h 77"/>
                  <a:gd name="T6" fmla="*/ 51 w 64"/>
                  <a:gd name="T7" fmla="*/ 70 h 77"/>
                  <a:gd name="T8" fmla="*/ 51 w 64"/>
                  <a:gd name="T9" fmla="*/ 66 h 77"/>
                  <a:gd name="T10" fmla="*/ 24 w 64"/>
                  <a:gd name="T11" fmla="*/ 77 h 77"/>
                  <a:gd name="T12" fmla="*/ 0 w 64"/>
                  <a:gd name="T13" fmla="*/ 55 h 77"/>
                  <a:gd name="T14" fmla="*/ 33 w 64"/>
                  <a:gd name="T15" fmla="*/ 32 h 77"/>
                  <a:gd name="T16" fmla="*/ 51 w 64"/>
                  <a:gd name="T17" fmla="*/ 32 h 77"/>
                  <a:gd name="T18" fmla="*/ 51 w 64"/>
                  <a:gd name="T19" fmla="*/ 31 h 77"/>
                  <a:gd name="T20" fmla="*/ 31 w 64"/>
                  <a:gd name="T21" fmla="*/ 13 h 77"/>
                  <a:gd name="T22" fmla="*/ 12 w 64"/>
                  <a:gd name="T23" fmla="*/ 16 h 77"/>
                  <a:gd name="T24" fmla="*/ 10 w 64"/>
                  <a:gd name="T25" fmla="*/ 16 h 77"/>
                  <a:gd name="T26" fmla="*/ 5 w 64"/>
                  <a:gd name="T27" fmla="*/ 11 h 77"/>
                  <a:gd name="T28" fmla="*/ 9 w 64"/>
                  <a:gd name="T29" fmla="*/ 5 h 77"/>
                  <a:gd name="T30" fmla="*/ 34 w 64"/>
                  <a:gd name="T31" fmla="*/ 0 h 77"/>
                  <a:gd name="T32" fmla="*/ 64 w 64"/>
                  <a:gd name="T33" fmla="*/ 29 h 77"/>
                  <a:gd name="T34" fmla="*/ 51 w 64"/>
                  <a:gd name="T35" fmla="*/ 54 h 77"/>
                  <a:gd name="T36" fmla="*/ 51 w 64"/>
                  <a:gd name="T37" fmla="*/ 42 h 77"/>
                  <a:gd name="T38" fmla="*/ 35 w 64"/>
                  <a:gd name="T39" fmla="*/ 42 h 77"/>
                  <a:gd name="T40" fmla="*/ 13 w 64"/>
                  <a:gd name="T41" fmla="*/ 54 h 77"/>
                  <a:gd name="T42" fmla="*/ 29 w 64"/>
                  <a:gd name="T43" fmla="*/ 65 h 77"/>
                  <a:gd name="T44" fmla="*/ 51 w 64"/>
                  <a:gd name="T45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77">
                    <a:moveTo>
                      <a:pt x="64" y="29"/>
                    </a:move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73"/>
                      <a:pt x="61" y="76"/>
                      <a:pt x="57" y="76"/>
                    </a:cubicBezTo>
                    <a:cubicBezTo>
                      <a:pt x="54" y="76"/>
                      <a:pt x="51" y="73"/>
                      <a:pt x="51" y="70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6" y="71"/>
                      <a:pt x="37" y="77"/>
                      <a:pt x="24" y="77"/>
                    </a:cubicBezTo>
                    <a:cubicBezTo>
                      <a:pt x="11" y="77"/>
                      <a:pt x="0" y="69"/>
                      <a:pt x="0" y="55"/>
                    </a:cubicBezTo>
                    <a:cubicBezTo>
                      <a:pt x="0" y="42"/>
                      <a:pt x="11" y="32"/>
                      <a:pt x="33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18"/>
                      <a:pt x="44" y="13"/>
                      <a:pt x="31" y="13"/>
                    </a:cubicBezTo>
                    <a:cubicBezTo>
                      <a:pt x="23" y="13"/>
                      <a:pt x="18" y="14"/>
                      <a:pt x="12" y="16"/>
                    </a:cubicBezTo>
                    <a:cubicBezTo>
                      <a:pt x="12" y="16"/>
                      <a:pt x="11" y="16"/>
                      <a:pt x="10" y="16"/>
                    </a:cubicBezTo>
                    <a:cubicBezTo>
                      <a:pt x="7" y="16"/>
                      <a:pt x="5" y="14"/>
                      <a:pt x="5" y="11"/>
                    </a:cubicBezTo>
                    <a:cubicBezTo>
                      <a:pt x="5" y="8"/>
                      <a:pt x="6" y="6"/>
                      <a:pt x="9" y="5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55" y="0"/>
                      <a:pt x="64" y="15"/>
                      <a:pt x="64" y="29"/>
                    </a:cubicBezTo>
                    <a:close/>
                    <a:moveTo>
                      <a:pt x="51" y="54"/>
                    </a:moveTo>
                    <a:cubicBezTo>
                      <a:pt x="51" y="42"/>
                      <a:pt x="51" y="42"/>
                      <a:pt x="51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21" y="42"/>
                      <a:pt x="13" y="45"/>
                      <a:pt x="13" y="54"/>
                    </a:cubicBezTo>
                    <a:cubicBezTo>
                      <a:pt x="13" y="60"/>
                      <a:pt x="17" y="65"/>
                      <a:pt x="29" y="65"/>
                    </a:cubicBezTo>
                    <a:cubicBezTo>
                      <a:pt x="38" y="65"/>
                      <a:pt x="46" y="60"/>
                      <a:pt x="5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5587188" y="2354210"/>
                <a:ext cx="304645" cy="459607"/>
              </a:xfrm>
              <a:custGeom>
                <a:avLst/>
                <a:gdLst>
                  <a:gd name="T0" fmla="*/ 60 w 73"/>
                  <a:gd name="T1" fmla="*/ 42 h 108"/>
                  <a:gd name="T2" fmla="*/ 60 w 73"/>
                  <a:gd name="T3" fmla="*/ 7 h 108"/>
                  <a:gd name="T4" fmla="*/ 67 w 73"/>
                  <a:gd name="T5" fmla="*/ 0 h 108"/>
                  <a:gd name="T6" fmla="*/ 73 w 73"/>
                  <a:gd name="T7" fmla="*/ 7 h 108"/>
                  <a:gd name="T8" fmla="*/ 73 w 73"/>
                  <a:gd name="T9" fmla="*/ 101 h 108"/>
                  <a:gd name="T10" fmla="*/ 67 w 73"/>
                  <a:gd name="T11" fmla="*/ 107 h 108"/>
                  <a:gd name="T12" fmla="*/ 60 w 73"/>
                  <a:gd name="T13" fmla="*/ 101 h 108"/>
                  <a:gd name="T14" fmla="*/ 60 w 73"/>
                  <a:gd name="T15" fmla="*/ 97 h 108"/>
                  <a:gd name="T16" fmla="*/ 35 w 73"/>
                  <a:gd name="T17" fmla="*/ 108 h 108"/>
                  <a:gd name="T18" fmla="*/ 0 w 73"/>
                  <a:gd name="T19" fmla="*/ 70 h 108"/>
                  <a:gd name="T20" fmla="*/ 35 w 73"/>
                  <a:gd name="T21" fmla="*/ 31 h 108"/>
                  <a:gd name="T22" fmla="*/ 60 w 73"/>
                  <a:gd name="T23" fmla="*/ 42 h 108"/>
                  <a:gd name="T24" fmla="*/ 60 w 73"/>
                  <a:gd name="T25" fmla="*/ 85 h 108"/>
                  <a:gd name="T26" fmla="*/ 60 w 73"/>
                  <a:gd name="T27" fmla="*/ 54 h 108"/>
                  <a:gd name="T28" fmla="*/ 37 w 73"/>
                  <a:gd name="T29" fmla="*/ 44 h 108"/>
                  <a:gd name="T30" fmla="*/ 14 w 73"/>
                  <a:gd name="T31" fmla="*/ 70 h 108"/>
                  <a:gd name="T32" fmla="*/ 37 w 73"/>
                  <a:gd name="T33" fmla="*/ 96 h 108"/>
                  <a:gd name="T34" fmla="*/ 60 w 73"/>
                  <a:gd name="T35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08">
                    <a:moveTo>
                      <a:pt x="60" y="42"/>
                    </a:moveTo>
                    <a:cubicBezTo>
                      <a:pt x="60" y="7"/>
                      <a:pt x="60" y="7"/>
                      <a:pt x="60" y="7"/>
                    </a:cubicBezTo>
                    <a:cubicBezTo>
                      <a:pt x="60" y="3"/>
                      <a:pt x="63" y="0"/>
                      <a:pt x="67" y="0"/>
                    </a:cubicBezTo>
                    <a:cubicBezTo>
                      <a:pt x="70" y="0"/>
                      <a:pt x="73" y="3"/>
                      <a:pt x="73" y="7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4"/>
                      <a:pt x="70" y="107"/>
                      <a:pt x="67" y="107"/>
                    </a:cubicBezTo>
                    <a:cubicBezTo>
                      <a:pt x="63" y="107"/>
                      <a:pt x="60" y="104"/>
                      <a:pt x="60" y="101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3" y="104"/>
                      <a:pt x="46" y="108"/>
                      <a:pt x="35" y="108"/>
                    </a:cubicBezTo>
                    <a:cubicBezTo>
                      <a:pt x="18" y="108"/>
                      <a:pt x="0" y="94"/>
                      <a:pt x="0" y="70"/>
                    </a:cubicBezTo>
                    <a:cubicBezTo>
                      <a:pt x="0" y="45"/>
                      <a:pt x="18" y="31"/>
                      <a:pt x="35" y="31"/>
                    </a:cubicBezTo>
                    <a:cubicBezTo>
                      <a:pt x="46" y="31"/>
                      <a:pt x="53" y="35"/>
                      <a:pt x="60" y="42"/>
                    </a:cubicBezTo>
                    <a:close/>
                    <a:moveTo>
                      <a:pt x="60" y="85"/>
                    </a:moveTo>
                    <a:cubicBezTo>
                      <a:pt x="60" y="54"/>
                      <a:pt x="60" y="54"/>
                      <a:pt x="60" y="54"/>
                    </a:cubicBezTo>
                    <a:cubicBezTo>
                      <a:pt x="54" y="48"/>
                      <a:pt x="47" y="44"/>
                      <a:pt x="37" y="44"/>
                    </a:cubicBezTo>
                    <a:cubicBezTo>
                      <a:pt x="24" y="44"/>
                      <a:pt x="14" y="52"/>
                      <a:pt x="14" y="70"/>
                    </a:cubicBezTo>
                    <a:cubicBezTo>
                      <a:pt x="14" y="87"/>
                      <a:pt x="24" y="96"/>
                      <a:pt x="37" y="96"/>
                    </a:cubicBezTo>
                    <a:cubicBezTo>
                      <a:pt x="47" y="96"/>
                      <a:pt x="54" y="91"/>
                      <a:pt x="6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336224" y="3127207"/>
              <a:ext cx="1671729" cy="636288"/>
              <a:chOff x="3252167" y="2345405"/>
              <a:chExt cx="1253797" cy="477216"/>
            </a:xfrm>
            <a:grpFill/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3252167" y="2477476"/>
                <a:ext cx="255338" cy="345145"/>
              </a:xfrm>
              <a:custGeom>
                <a:avLst/>
                <a:gdLst>
                  <a:gd name="T0" fmla="*/ 32 w 61"/>
                  <a:gd name="T1" fmla="*/ 33 h 81"/>
                  <a:gd name="T2" fmla="*/ 17 w 61"/>
                  <a:gd name="T3" fmla="*/ 24 h 81"/>
                  <a:gd name="T4" fmla="*/ 32 w 61"/>
                  <a:gd name="T5" fmla="*/ 16 h 81"/>
                  <a:gd name="T6" fmla="*/ 48 w 61"/>
                  <a:gd name="T7" fmla="*/ 19 h 81"/>
                  <a:gd name="T8" fmla="*/ 50 w 61"/>
                  <a:gd name="T9" fmla="*/ 19 h 81"/>
                  <a:gd name="T10" fmla="*/ 58 w 61"/>
                  <a:gd name="T11" fmla="*/ 11 h 81"/>
                  <a:gd name="T12" fmla="*/ 52 w 61"/>
                  <a:gd name="T13" fmla="*/ 4 h 81"/>
                  <a:gd name="T14" fmla="*/ 31 w 61"/>
                  <a:gd name="T15" fmla="*/ 0 h 81"/>
                  <a:gd name="T16" fmla="*/ 1 w 61"/>
                  <a:gd name="T17" fmla="*/ 25 h 81"/>
                  <a:gd name="T18" fmla="*/ 30 w 61"/>
                  <a:gd name="T19" fmla="*/ 49 h 81"/>
                  <a:gd name="T20" fmla="*/ 44 w 61"/>
                  <a:gd name="T21" fmla="*/ 56 h 81"/>
                  <a:gd name="T22" fmla="*/ 30 w 61"/>
                  <a:gd name="T23" fmla="*/ 65 h 81"/>
                  <a:gd name="T24" fmla="*/ 11 w 61"/>
                  <a:gd name="T25" fmla="*/ 61 h 81"/>
                  <a:gd name="T26" fmla="*/ 8 w 61"/>
                  <a:gd name="T27" fmla="*/ 60 h 81"/>
                  <a:gd name="T28" fmla="*/ 0 w 61"/>
                  <a:gd name="T29" fmla="*/ 68 h 81"/>
                  <a:gd name="T30" fmla="*/ 3 w 61"/>
                  <a:gd name="T31" fmla="*/ 74 h 81"/>
                  <a:gd name="T32" fmla="*/ 4 w 61"/>
                  <a:gd name="T33" fmla="*/ 74 h 81"/>
                  <a:gd name="T34" fmla="*/ 31 w 61"/>
                  <a:gd name="T35" fmla="*/ 81 h 81"/>
                  <a:gd name="T36" fmla="*/ 61 w 61"/>
                  <a:gd name="T37" fmla="*/ 57 h 81"/>
                  <a:gd name="T38" fmla="*/ 32 w 61"/>
                  <a:gd name="T3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81">
                    <a:moveTo>
                      <a:pt x="32" y="33"/>
                    </a:moveTo>
                    <a:cubicBezTo>
                      <a:pt x="23" y="31"/>
                      <a:pt x="17" y="29"/>
                      <a:pt x="17" y="24"/>
                    </a:cubicBezTo>
                    <a:cubicBezTo>
                      <a:pt x="17" y="19"/>
                      <a:pt x="23" y="16"/>
                      <a:pt x="32" y="16"/>
                    </a:cubicBezTo>
                    <a:cubicBezTo>
                      <a:pt x="37" y="16"/>
                      <a:pt x="42" y="17"/>
                      <a:pt x="48" y="19"/>
                    </a:cubicBezTo>
                    <a:cubicBezTo>
                      <a:pt x="48" y="19"/>
                      <a:pt x="49" y="19"/>
                      <a:pt x="50" y="19"/>
                    </a:cubicBezTo>
                    <a:cubicBezTo>
                      <a:pt x="54" y="19"/>
                      <a:pt x="58" y="16"/>
                      <a:pt x="58" y="11"/>
                    </a:cubicBezTo>
                    <a:cubicBezTo>
                      <a:pt x="58" y="8"/>
                      <a:pt x="56" y="5"/>
                      <a:pt x="52" y="4"/>
                    </a:cubicBezTo>
                    <a:cubicBezTo>
                      <a:pt x="46" y="2"/>
                      <a:pt x="38" y="0"/>
                      <a:pt x="31" y="0"/>
                    </a:cubicBezTo>
                    <a:cubicBezTo>
                      <a:pt x="12" y="0"/>
                      <a:pt x="1" y="10"/>
                      <a:pt x="1" y="25"/>
                    </a:cubicBezTo>
                    <a:cubicBezTo>
                      <a:pt x="1" y="42"/>
                      <a:pt x="17" y="46"/>
                      <a:pt x="30" y="49"/>
                    </a:cubicBezTo>
                    <a:cubicBezTo>
                      <a:pt x="37" y="51"/>
                      <a:pt x="44" y="53"/>
                      <a:pt x="44" y="56"/>
                    </a:cubicBezTo>
                    <a:cubicBezTo>
                      <a:pt x="44" y="58"/>
                      <a:pt x="44" y="65"/>
                      <a:pt x="30" y="65"/>
                    </a:cubicBezTo>
                    <a:cubicBezTo>
                      <a:pt x="22" y="65"/>
                      <a:pt x="16" y="63"/>
                      <a:pt x="11" y="61"/>
                    </a:cubicBezTo>
                    <a:cubicBezTo>
                      <a:pt x="10" y="60"/>
                      <a:pt x="9" y="60"/>
                      <a:pt x="8" y="60"/>
                    </a:cubicBezTo>
                    <a:cubicBezTo>
                      <a:pt x="3" y="60"/>
                      <a:pt x="0" y="64"/>
                      <a:pt x="0" y="68"/>
                    </a:cubicBezTo>
                    <a:cubicBezTo>
                      <a:pt x="0" y="70"/>
                      <a:pt x="1" y="72"/>
                      <a:pt x="3" y="74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12" y="79"/>
                      <a:pt x="21" y="81"/>
                      <a:pt x="31" y="81"/>
                    </a:cubicBezTo>
                    <a:cubicBezTo>
                      <a:pt x="53" y="81"/>
                      <a:pt x="61" y="68"/>
                      <a:pt x="61" y="57"/>
                    </a:cubicBezTo>
                    <a:cubicBezTo>
                      <a:pt x="61" y="40"/>
                      <a:pt x="45" y="36"/>
                      <a:pt x="32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3558572" y="2345405"/>
                <a:ext cx="70438" cy="471933"/>
              </a:xfrm>
              <a:custGeom>
                <a:avLst/>
                <a:gdLst>
                  <a:gd name="T0" fmla="*/ 8 w 17"/>
                  <a:gd name="T1" fmla="*/ 0 h 111"/>
                  <a:gd name="T2" fmla="*/ 0 w 17"/>
                  <a:gd name="T3" fmla="*/ 9 h 111"/>
                  <a:gd name="T4" fmla="*/ 0 w 17"/>
                  <a:gd name="T5" fmla="*/ 103 h 111"/>
                  <a:gd name="T6" fmla="*/ 8 w 17"/>
                  <a:gd name="T7" fmla="*/ 111 h 111"/>
                  <a:gd name="T8" fmla="*/ 17 w 17"/>
                  <a:gd name="T9" fmla="*/ 103 h 111"/>
                  <a:gd name="T10" fmla="*/ 17 w 17"/>
                  <a:gd name="T11" fmla="*/ 9 h 111"/>
                  <a:gd name="T12" fmla="*/ 8 w 1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1">
                    <a:moveTo>
                      <a:pt x="8" y="0"/>
                    </a:moveTo>
                    <a:cubicBezTo>
                      <a:pt x="3" y="0"/>
                      <a:pt x="0" y="4"/>
                      <a:pt x="0" y="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7"/>
                      <a:pt x="4" y="111"/>
                      <a:pt x="8" y="111"/>
                    </a:cubicBezTo>
                    <a:cubicBezTo>
                      <a:pt x="13" y="111"/>
                      <a:pt x="17" y="107"/>
                      <a:pt x="17" y="103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3704731" y="2480998"/>
                <a:ext cx="70438" cy="336341"/>
              </a:xfrm>
              <a:custGeom>
                <a:avLst/>
                <a:gdLst>
                  <a:gd name="T0" fmla="*/ 9 w 17"/>
                  <a:gd name="T1" fmla="*/ 0 h 79"/>
                  <a:gd name="T2" fmla="*/ 0 w 17"/>
                  <a:gd name="T3" fmla="*/ 9 h 79"/>
                  <a:gd name="T4" fmla="*/ 0 w 17"/>
                  <a:gd name="T5" fmla="*/ 71 h 79"/>
                  <a:gd name="T6" fmla="*/ 9 w 17"/>
                  <a:gd name="T7" fmla="*/ 79 h 79"/>
                  <a:gd name="T8" fmla="*/ 17 w 17"/>
                  <a:gd name="T9" fmla="*/ 71 h 79"/>
                  <a:gd name="T10" fmla="*/ 17 w 17"/>
                  <a:gd name="T11" fmla="*/ 9 h 79"/>
                  <a:gd name="T12" fmla="*/ 9 w 1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9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5"/>
                      <a:pt x="4" y="79"/>
                      <a:pt x="9" y="79"/>
                    </a:cubicBezTo>
                    <a:cubicBezTo>
                      <a:pt x="13" y="79"/>
                      <a:pt x="17" y="75"/>
                      <a:pt x="17" y="71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3699449" y="2354210"/>
                <a:ext cx="79243" cy="84525"/>
              </a:xfrm>
              <a:custGeom>
                <a:avLst/>
                <a:gdLst>
                  <a:gd name="T0" fmla="*/ 10 w 19"/>
                  <a:gd name="T1" fmla="*/ 0 h 20"/>
                  <a:gd name="T2" fmla="*/ 9 w 19"/>
                  <a:gd name="T3" fmla="*/ 0 h 20"/>
                  <a:gd name="T4" fmla="*/ 0 w 19"/>
                  <a:gd name="T5" fmla="*/ 10 h 20"/>
                  <a:gd name="T6" fmla="*/ 0 w 19"/>
                  <a:gd name="T7" fmla="*/ 10 h 20"/>
                  <a:gd name="T8" fmla="*/ 9 w 19"/>
                  <a:gd name="T9" fmla="*/ 20 h 20"/>
                  <a:gd name="T10" fmla="*/ 10 w 19"/>
                  <a:gd name="T11" fmla="*/ 20 h 20"/>
                  <a:gd name="T12" fmla="*/ 19 w 19"/>
                  <a:gd name="T13" fmla="*/ 10 h 20"/>
                  <a:gd name="T14" fmla="*/ 19 w 19"/>
                  <a:gd name="T15" fmla="*/ 10 h 20"/>
                  <a:gd name="T16" fmla="*/ 10 w 1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4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5" y="20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Freeform 9"/>
              <p:cNvSpPr>
                <a:spLocks noEditPoints="1"/>
              </p:cNvSpPr>
              <p:nvPr/>
            </p:nvSpPr>
            <p:spPr bwMode="auto">
              <a:xfrm>
                <a:off x="4201319" y="2477476"/>
                <a:ext cx="304645" cy="345145"/>
              </a:xfrm>
              <a:custGeom>
                <a:avLst/>
                <a:gdLst>
                  <a:gd name="T0" fmla="*/ 73 w 73"/>
                  <a:gd name="T1" fmla="*/ 39 h 81"/>
                  <a:gd name="T2" fmla="*/ 36 w 73"/>
                  <a:gd name="T3" fmla="*/ 0 h 81"/>
                  <a:gd name="T4" fmla="*/ 0 w 73"/>
                  <a:gd name="T5" fmla="*/ 41 h 81"/>
                  <a:gd name="T6" fmla="*/ 39 w 73"/>
                  <a:gd name="T7" fmla="*/ 81 h 81"/>
                  <a:gd name="T8" fmla="*/ 66 w 73"/>
                  <a:gd name="T9" fmla="*/ 74 h 81"/>
                  <a:gd name="T10" fmla="*/ 70 w 73"/>
                  <a:gd name="T11" fmla="*/ 67 h 81"/>
                  <a:gd name="T12" fmla="*/ 63 w 73"/>
                  <a:gd name="T13" fmla="*/ 60 h 81"/>
                  <a:gd name="T14" fmla="*/ 59 w 73"/>
                  <a:gd name="T15" fmla="*/ 60 h 81"/>
                  <a:gd name="T16" fmla="*/ 40 w 73"/>
                  <a:gd name="T17" fmla="*/ 65 h 81"/>
                  <a:gd name="T18" fmla="*/ 17 w 73"/>
                  <a:gd name="T19" fmla="*/ 47 h 81"/>
                  <a:gd name="T20" fmla="*/ 64 w 73"/>
                  <a:gd name="T21" fmla="*/ 47 h 81"/>
                  <a:gd name="T22" fmla="*/ 73 w 73"/>
                  <a:gd name="T23" fmla="*/ 39 h 81"/>
                  <a:gd name="T24" fmla="*/ 36 w 73"/>
                  <a:gd name="T25" fmla="*/ 15 h 81"/>
                  <a:gd name="T26" fmla="*/ 56 w 73"/>
                  <a:gd name="T27" fmla="*/ 33 h 81"/>
                  <a:gd name="T28" fmla="*/ 17 w 73"/>
                  <a:gd name="T29" fmla="*/ 33 h 81"/>
                  <a:gd name="T30" fmla="*/ 36 w 73"/>
                  <a:gd name="T31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81">
                    <a:moveTo>
                      <a:pt x="73" y="39"/>
                    </a:moveTo>
                    <a:cubicBezTo>
                      <a:pt x="73" y="20"/>
                      <a:pt x="61" y="0"/>
                      <a:pt x="36" y="0"/>
                    </a:cubicBezTo>
                    <a:cubicBezTo>
                      <a:pt x="9" y="0"/>
                      <a:pt x="0" y="22"/>
                      <a:pt x="0" y="41"/>
                    </a:cubicBezTo>
                    <a:cubicBezTo>
                      <a:pt x="0" y="66"/>
                      <a:pt x="15" y="81"/>
                      <a:pt x="39" y="81"/>
                    </a:cubicBezTo>
                    <a:cubicBezTo>
                      <a:pt x="53" y="81"/>
                      <a:pt x="59" y="78"/>
                      <a:pt x="66" y="74"/>
                    </a:cubicBezTo>
                    <a:cubicBezTo>
                      <a:pt x="69" y="72"/>
                      <a:pt x="70" y="70"/>
                      <a:pt x="70" y="67"/>
                    </a:cubicBezTo>
                    <a:cubicBezTo>
                      <a:pt x="70" y="63"/>
                      <a:pt x="67" y="60"/>
                      <a:pt x="63" y="60"/>
                    </a:cubicBezTo>
                    <a:cubicBezTo>
                      <a:pt x="61" y="60"/>
                      <a:pt x="60" y="60"/>
                      <a:pt x="59" y="60"/>
                    </a:cubicBezTo>
                    <a:cubicBezTo>
                      <a:pt x="55" y="63"/>
                      <a:pt x="50" y="65"/>
                      <a:pt x="40" y="65"/>
                    </a:cubicBezTo>
                    <a:cubicBezTo>
                      <a:pt x="27" y="65"/>
                      <a:pt x="19" y="59"/>
                      <a:pt x="17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9" y="47"/>
                      <a:pt x="73" y="44"/>
                      <a:pt x="73" y="39"/>
                    </a:cubicBezTo>
                    <a:close/>
                    <a:moveTo>
                      <a:pt x="36" y="15"/>
                    </a:moveTo>
                    <a:cubicBezTo>
                      <a:pt x="43" y="15"/>
                      <a:pt x="54" y="19"/>
                      <a:pt x="5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9" y="21"/>
                      <a:pt x="28" y="15"/>
                      <a:pt x="3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3829759" y="2345405"/>
                <a:ext cx="320493" cy="477216"/>
              </a:xfrm>
              <a:custGeom>
                <a:avLst/>
                <a:gdLst>
                  <a:gd name="T0" fmla="*/ 68 w 77"/>
                  <a:gd name="T1" fmla="*/ 0 h 112"/>
                  <a:gd name="T2" fmla="*/ 60 w 77"/>
                  <a:gd name="T3" fmla="*/ 9 h 112"/>
                  <a:gd name="T4" fmla="*/ 60 w 77"/>
                  <a:gd name="T5" fmla="*/ 40 h 112"/>
                  <a:gd name="T6" fmla="*/ 37 w 77"/>
                  <a:gd name="T7" fmla="*/ 31 h 112"/>
                  <a:gd name="T8" fmla="*/ 0 w 77"/>
                  <a:gd name="T9" fmla="*/ 72 h 112"/>
                  <a:gd name="T10" fmla="*/ 37 w 77"/>
                  <a:gd name="T11" fmla="*/ 112 h 112"/>
                  <a:gd name="T12" fmla="*/ 60 w 77"/>
                  <a:gd name="T13" fmla="*/ 103 h 112"/>
                  <a:gd name="T14" fmla="*/ 68 w 77"/>
                  <a:gd name="T15" fmla="*/ 111 h 112"/>
                  <a:gd name="T16" fmla="*/ 77 w 77"/>
                  <a:gd name="T17" fmla="*/ 103 h 112"/>
                  <a:gd name="T18" fmla="*/ 77 w 77"/>
                  <a:gd name="T19" fmla="*/ 9 h 112"/>
                  <a:gd name="T20" fmla="*/ 68 w 77"/>
                  <a:gd name="T21" fmla="*/ 0 h 112"/>
                  <a:gd name="T22" fmla="*/ 39 w 77"/>
                  <a:gd name="T23" fmla="*/ 96 h 112"/>
                  <a:gd name="T24" fmla="*/ 17 w 77"/>
                  <a:gd name="T25" fmla="*/ 72 h 112"/>
                  <a:gd name="T26" fmla="*/ 39 w 77"/>
                  <a:gd name="T27" fmla="*/ 47 h 112"/>
                  <a:gd name="T28" fmla="*/ 60 w 77"/>
                  <a:gd name="T29" fmla="*/ 57 h 112"/>
                  <a:gd name="T30" fmla="*/ 60 w 77"/>
                  <a:gd name="T31" fmla="*/ 86 h 112"/>
                  <a:gd name="T32" fmla="*/ 39 w 77"/>
                  <a:gd name="T33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112">
                    <a:moveTo>
                      <a:pt x="68" y="0"/>
                    </a:moveTo>
                    <a:cubicBezTo>
                      <a:pt x="63" y="0"/>
                      <a:pt x="60" y="4"/>
                      <a:pt x="60" y="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3" y="34"/>
                      <a:pt x="45" y="31"/>
                      <a:pt x="37" y="31"/>
                    </a:cubicBezTo>
                    <a:cubicBezTo>
                      <a:pt x="19" y="31"/>
                      <a:pt x="0" y="45"/>
                      <a:pt x="0" y="72"/>
                    </a:cubicBezTo>
                    <a:cubicBezTo>
                      <a:pt x="0" y="98"/>
                      <a:pt x="19" y="112"/>
                      <a:pt x="37" y="112"/>
                    </a:cubicBezTo>
                    <a:cubicBezTo>
                      <a:pt x="45" y="112"/>
                      <a:pt x="53" y="109"/>
                      <a:pt x="60" y="103"/>
                    </a:cubicBezTo>
                    <a:cubicBezTo>
                      <a:pt x="60" y="108"/>
                      <a:pt x="64" y="111"/>
                      <a:pt x="68" y="111"/>
                    </a:cubicBezTo>
                    <a:cubicBezTo>
                      <a:pt x="73" y="111"/>
                      <a:pt x="77" y="107"/>
                      <a:pt x="77" y="103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4"/>
                      <a:pt x="73" y="0"/>
                      <a:pt x="68" y="0"/>
                    </a:cubicBezTo>
                    <a:close/>
                    <a:moveTo>
                      <a:pt x="39" y="96"/>
                    </a:moveTo>
                    <a:cubicBezTo>
                      <a:pt x="25" y="96"/>
                      <a:pt x="17" y="87"/>
                      <a:pt x="17" y="72"/>
                    </a:cubicBezTo>
                    <a:cubicBezTo>
                      <a:pt x="17" y="56"/>
                      <a:pt x="25" y="47"/>
                      <a:pt x="39" y="47"/>
                    </a:cubicBezTo>
                    <a:cubicBezTo>
                      <a:pt x="48" y="47"/>
                      <a:pt x="55" y="53"/>
                      <a:pt x="60" y="57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55" y="91"/>
                      <a:pt x="48" y="96"/>
                      <a:pt x="39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3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F886E-522C-455A-8134-42C0F94DC0DC}"/>
              </a:ext>
            </a:extLst>
          </p:cNvPr>
          <p:cNvSpPr txBox="1"/>
          <p:nvPr/>
        </p:nvSpPr>
        <p:spPr>
          <a:xfrm>
            <a:off x="0" y="1788384"/>
            <a:ext cx="4873683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b="1" dirty="0">
                <a:effectLst/>
                <a:latin typeface="GHEA Grapalat"/>
                <a:ea typeface="GHEA Grapalat"/>
                <a:cs typeface="GHEA Grapalat"/>
              </a:rPr>
              <a:t>Core-shell structured powders for additive manufacturing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C1C22-82A2-475C-AF2B-3213937A6859}"/>
              </a:ext>
            </a:extLst>
          </p:cNvPr>
          <p:cNvSpPr txBox="1"/>
          <p:nvPr/>
        </p:nvSpPr>
        <p:spPr>
          <a:xfrm>
            <a:off x="1857676" y="3901366"/>
            <a:ext cx="3093009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i="1" dirty="0">
                <a:effectLst/>
                <a:latin typeface="GHEA Grapalat"/>
                <a:ea typeface="GHEA Grapalat"/>
                <a:cs typeface="GHEA Grapalat"/>
              </a:rPr>
              <a:t>Marina Aghayan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085D4-E84F-2C68-56E5-F66DEF58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0"/>
            <a:ext cx="1424539" cy="1429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AEC2C0-C453-473A-8F16-751D89A4C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9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0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9049A-55A0-41DE-A85B-81AC63FD63EF}"/>
              </a:ext>
            </a:extLst>
          </p:cNvPr>
          <p:cNvSpPr txBox="1"/>
          <p:nvPr/>
        </p:nvSpPr>
        <p:spPr>
          <a:xfrm>
            <a:off x="510139" y="735956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RESEARCH PAPERS IN 2025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DE2F2-AB41-4A80-B614-3F89A27C2C45}"/>
              </a:ext>
            </a:extLst>
          </p:cNvPr>
          <p:cNvSpPr txBox="1"/>
          <p:nvPr/>
        </p:nvSpPr>
        <p:spPr>
          <a:xfrm>
            <a:off x="510139" y="1582340"/>
            <a:ext cx="1161047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Francois </a:t>
            </a:r>
            <a:r>
              <a:rPr lang="en-US" dirty="0" err="1"/>
              <a:t>Antounian</a:t>
            </a:r>
            <a:r>
              <a:rPr lang="en-US" dirty="0"/>
              <a:t>, Hayk Avagyan, </a:t>
            </a:r>
            <a:r>
              <a:rPr lang="en-US" dirty="0" err="1"/>
              <a:t>Tsovinar</a:t>
            </a:r>
            <a:r>
              <a:rPr lang="en-US" dirty="0"/>
              <a:t> </a:t>
            </a:r>
            <a:r>
              <a:rPr lang="en-US" dirty="0" err="1"/>
              <a:t>Ghaltaghchyan</a:t>
            </a:r>
            <a:r>
              <a:rPr lang="en-US" dirty="0"/>
              <a:t>, </a:t>
            </a:r>
            <a:r>
              <a:rPr lang="en-US" dirty="0" err="1"/>
              <a:t>Yaroslav</a:t>
            </a:r>
            <a:r>
              <a:rPr lang="en-US" dirty="0"/>
              <a:t> </a:t>
            </a:r>
            <a:r>
              <a:rPr lang="en-US" dirty="0" err="1"/>
              <a:t>Holovenko</a:t>
            </a:r>
            <a:r>
              <a:rPr lang="en-US" dirty="0"/>
              <a:t>, Hayk Khachatryan, Marina Aghayan // Designing and additive manufacturing of talus implant for posttraumatic talus avascular necrosis: a case study / Journal of </a:t>
            </a:r>
            <a:r>
              <a:rPr lang="en-US" dirty="0" err="1"/>
              <a:t>Orthopaedic</a:t>
            </a:r>
            <a:r>
              <a:rPr lang="en-US" dirty="0"/>
              <a:t> Surgery and Research, 2024, 1, 1, WOS-</a:t>
            </a:r>
            <a:r>
              <a:rPr lang="hy-AM" dirty="0"/>
              <a:t>ԱԳ (</a:t>
            </a:r>
            <a:r>
              <a:rPr lang="en-US" dirty="0"/>
              <a:t>IF) </a:t>
            </a:r>
            <a:r>
              <a:rPr lang="hy-AM" dirty="0"/>
              <a:t>ունեցող պարբերական, 10.1186/</a:t>
            </a:r>
            <a:r>
              <a:rPr lang="en-US" dirty="0"/>
              <a:t>s13018-024-04948-w, 1749-799X, 1749-799X. </a:t>
            </a:r>
            <a:r>
              <a:rPr lang="en-US" b="1" dirty="0"/>
              <a:t>Q1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Marina Aghayan, </a:t>
            </a:r>
            <a:r>
              <a:rPr lang="en-US" dirty="0" err="1"/>
              <a:t>Tsovinar</a:t>
            </a:r>
            <a:r>
              <a:rPr lang="en-US" dirty="0"/>
              <a:t> </a:t>
            </a:r>
            <a:r>
              <a:rPr lang="en-US" dirty="0" err="1"/>
              <a:t>Ghaltaghchyan</a:t>
            </a:r>
            <a:r>
              <a:rPr lang="en-US" dirty="0"/>
              <a:t> // Selective Laser Melting of Molybdenum Alloy on Silicon Carbide Substrate / Materials, 2025, 18(9), 2121</a:t>
            </a:r>
            <a:r>
              <a:rPr lang="hy-AM" dirty="0"/>
              <a:t>, </a:t>
            </a:r>
            <a:r>
              <a:rPr lang="en-US" dirty="0"/>
              <a:t>DOI: </a:t>
            </a:r>
            <a:r>
              <a:rPr lang="hy-AM" dirty="0"/>
              <a:t>10.3390/</a:t>
            </a:r>
            <a:r>
              <a:rPr lang="en-US" dirty="0"/>
              <a:t>ma18092121, 19961944, 19961944. </a:t>
            </a:r>
            <a:r>
              <a:rPr lang="en-US" b="1" dirty="0"/>
              <a:t>Q2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Tsovinar</a:t>
            </a:r>
            <a:r>
              <a:rPr lang="en-US" dirty="0"/>
              <a:t> </a:t>
            </a:r>
            <a:r>
              <a:rPr lang="en-US" dirty="0" err="1"/>
              <a:t>Ghaltaghchyan</a:t>
            </a:r>
            <a:r>
              <a:rPr lang="en-US" dirty="0"/>
              <a:t>, </a:t>
            </a:r>
            <a:r>
              <a:rPr lang="en-US" dirty="0" err="1"/>
              <a:t>Khachik</a:t>
            </a:r>
            <a:r>
              <a:rPr lang="en-US" dirty="0"/>
              <a:t> </a:t>
            </a:r>
            <a:r>
              <a:rPr lang="en-US" dirty="0" err="1"/>
              <a:t>Nazaretyan</a:t>
            </a:r>
            <a:r>
              <a:rPr lang="en-US" dirty="0"/>
              <a:t>, </a:t>
            </a:r>
            <a:r>
              <a:rPr lang="en-US" dirty="0" err="1"/>
              <a:t>Viktorya</a:t>
            </a:r>
            <a:r>
              <a:rPr lang="en-US" dirty="0"/>
              <a:t> </a:t>
            </a:r>
            <a:r>
              <a:rPr lang="en-US" dirty="0" err="1"/>
              <a:t>Rstakyan</a:t>
            </a:r>
            <a:r>
              <a:rPr lang="en-US" dirty="0"/>
              <a:t>, Marina Aghayan // Fast </a:t>
            </a:r>
            <a:r>
              <a:rPr lang="en-US" dirty="0" err="1"/>
              <a:t>carbidization</a:t>
            </a:r>
            <a:r>
              <a:rPr lang="en-US" dirty="0"/>
              <a:t> of silicon in additive manufactured Si-C-</a:t>
            </a:r>
            <a:r>
              <a:rPr lang="en-US" dirty="0" err="1"/>
              <a:t>SiC</a:t>
            </a:r>
            <a:r>
              <a:rPr lang="en-US" dirty="0"/>
              <a:t> composite / Results in Materials, 2025, 25, 100653, Scopus, DOI: 10.1016/j.rinma.2024.100653, </a:t>
            </a:r>
            <a:r>
              <a:rPr lang="en-US" b="1" dirty="0"/>
              <a:t>Q2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Tsovinar</a:t>
            </a:r>
            <a:r>
              <a:rPr lang="en-US" dirty="0"/>
              <a:t> </a:t>
            </a:r>
            <a:r>
              <a:rPr lang="en-US" dirty="0" err="1"/>
              <a:t>Ghaltaghchyan</a:t>
            </a:r>
            <a:r>
              <a:rPr lang="en-US" dirty="0"/>
              <a:t> // THERMAL MANAGEMENT SYSTEMS IN SPACE: A REVIEW / Electronic Journal of Natural Sciences of NAS RA of Armenia, 2024, 42 (1), 9-15 </a:t>
            </a:r>
            <a:r>
              <a:rPr lang="en-US" b="1" dirty="0"/>
              <a:t>NA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Advanced Engineering Materials, “Insights of 3D-Printed Elastic 50A Dielectric Elastomer Layers: Thickness and Temperature Influences on Electro-Mechanical Properties, and Prospects for Artificial Muscle Applications” Currently under second review. </a:t>
            </a:r>
            <a:r>
              <a:rPr lang="en-US" b="1" dirty="0"/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313761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E05D5-A48A-4D8F-947B-063EAA4B5CC6}"/>
              </a:ext>
            </a:extLst>
          </p:cNvPr>
          <p:cNvSpPr txBox="1"/>
          <p:nvPr/>
        </p:nvSpPr>
        <p:spPr>
          <a:xfrm>
            <a:off x="510139" y="735956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CONFERENCES IN 2025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D5DC1-1EE3-4ED7-800C-F2A1556D1833}"/>
              </a:ext>
            </a:extLst>
          </p:cNvPr>
          <p:cNvSpPr txBox="1"/>
          <p:nvPr/>
        </p:nvSpPr>
        <p:spPr>
          <a:xfrm>
            <a:off x="847024" y="1879384"/>
            <a:ext cx="934613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Marina Aghayan // Additive Manufacturing of Mo-</a:t>
            </a:r>
            <a:r>
              <a:rPr lang="en-US" dirty="0" err="1"/>
              <a:t>SiC</a:t>
            </a:r>
            <a:r>
              <a:rPr lang="en-US" dirty="0"/>
              <a:t> </a:t>
            </a:r>
            <a:r>
              <a:rPr lang="en-US" dirty="0" err="1"/>
              <a:t>Multimaterial</a:t>
            </a:r>
            <a:r>
              <a:rPr lang="en-US" dirty="0"/>
              <a:t> Component / 2025 / Advanced Materials Science, 82-83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y-AM" dirty="0"/>
              <a:t>Արփինե Գիլովյան, Մարինա Աղայան // </a:t>
            </a:r>
            <a:r>
              <a:rPr lang="en-US" dirty="0"/>
              <a:t>Stereolithography of silicon carbide-based composite for electronic packages / 2024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Tsovinar</a:t>
            </a:r>
            <a:r>
              <a:rPr lang="en-US" dirty="0"/>
              <a:t> </a:t>
            </a:r>
            <a:r>
              <a:rPr lang="en-US" dirty="0" err="1"/>
              <a:t>Ghaltaghchyan</a:t>
            </a:r>
            <a:r>
              <a:rPr lang="en-US" dirty="0"/>
              <a:t>, </a:t>
            </a:r>
            <a:r>
              <a:rPr lang="en-US" dirty="0" err="1"/>
              <a:t>Khachik</a:t>
            </a:r>
            <a:r>
              <a:rPr lang="en-US" dirty="0"/>
              <a:t> </a:t>
            </a:r>
            <a:r>
              <a:rPr lang="en-US" dirty="0" err="1"/>
              <a:t>Nazaretyan</a:t>
            </a:r>
            <a:r>
              <a:rPr lang="en-US" dirty="0"/>
              <a:t>, Ani </a:t>
            </a:r>
            <a:r>
              <a:rPr lang="en-US" dirty="0" err="1"/>
              <a:t>Khachikyan</a:t>
            </a:r>
            <a:r>
              <a:rPr lang="en-US" dirty="0"/>
              <a:t>, Marina Aghayan // Reactive Selective Laser Melting of Silicon Carbide / 2025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Tsovinar</a:t>
            </a:r>
            <a:r>
              <a:rPr lang="en-US" dirty="0"/>
              <a:t> </a:t>
            </a:r>
            <a:r>
              <a:rPr lang="en-US" dirty="0" err="1"/>
              <a:t>Ghaltaghchyan</a:t>
            </a:r>
            <a:r>
              <a:rPr lang="en-US" dirty="0"/>
              <a:t>, </a:t>
            </a:r>
            <a:r>
              <a:rPr lang="en-US" dirty="0" err="1"/>
              <a:t>Arpine</a:t>
            </a:r>
            <a:r>
              <a:rPr lang="en-US" dirty="0"/>
              <a:t> </a:t>
            </a:r>
            <a:r>
              <a:rPr lang="en-US" dirty="0" err="1"/>
              <a:t>Gilovyan</a:t>
            </a:r>
            <a:r>
              <a:rPr lang="en-US" dirty="0"/>
              <a:t>, Marina Aghayan // Stereolithography of Silicon Carbide-based Composite for Electronic Packages / 2024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Marina Aghayan // Additive manufacturing of silicon carbide / 2025 / 3D Printing and Additive Manufacturing, 00 6. Marina Aghayan // Optics and 3D printing / 2024 / OPTICS &amp; ITS APPLICATIONS, 21-22</a:t>
            </a:r>
          </a:p>
        </p:txBody>
      </p:sp>
    </p:spTree>
    <p:extLst>
      <p:ext uri="{BB962C8B-B14F-4D97-AF65-F5344CB8AC3E}">
        <p14:creationId xmlns:p14="http://schemas.microsoft.com/office/powerpoint/2010/main" val="249025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34454-5401-435A-8086-3169F60E2E5A}"/>
              </a:ext>
            </a:extLst>
          </p:cNvPr>
          <p:cNvSpPr txBox="1"/>
          <p:nvPr/>
        </p:nvSpPr>
        <p:spPr>
          <a:xfrm>
            <a:off x="510139" y="735956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FINANCIAL</a:t>
            </a:r>
            <a:endParaRPr lang="en-US" sz="28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DE5EB2-F007-4414-A5FD-9924AEA43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819428"/>
              </p:ext>
            </p:extLst>
          </p:nvPr>
        </p:nvGraphicFramePr>
        <p:xfrm>
          <a:off x="2128251" y="1021253"/>
          <a:ext cx="987622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1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084D2-BC28-4967-B0D6-B3EF37C5435A}"/>
              </a:ext>
            </a:extLst>
          </p:cNvPr>
          <p:cNvSpPr txBox="1"/>
          <p:nvPr/>
        </p:nvSpPr>
        <p:spPr>
          <a:xfrm>
            <a:off x="510139" y="735956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PLANS IN 2026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B177F-2533-42B5-8C0D-55B67D4FD4A1}"/>
              </a:ext>
            </a:extLst>
          </p:cNvPr>
          <p:cNvSpPr txBox="1"/>
          <p:nvPr/>
        </p:nvSpPr>
        <p:spPr>
          <a:xfrm>
            <a:off x="334478" y="2198563"/>
            <a:ext cx="729835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Organize an international conference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Apply for international grant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2 more PhD students to </a:t>
            </a:r>
            <a:r>
              <a:rPr lang="en-US" sz="2400" dirty="0" err="1"/>
              <a:t>defence</a:t>
            </a:r>
            <a:endParaRPr lang="en-US" sz="2400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Open new group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F8549-1BFF-4C48-A99B-8594D197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70" y="997566"/>
            <a:ext cx="604921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B158F-B60C-F0E4-0F16-1039B2819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37326" r="1397" b="-1"/>
          <a:stretch/>
        </p:blipFill>
        <p:spPr>
          <a:xfrm>
            <a:off x="0" y="0"/>
            <a:ext cx="12285045" cy="5078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92762A-F77A-98A6-3F9B-1F7A2EC6B74E}"/>
              </a:ext>
            </a:extLst>
          </p:cNvPr>
          <p:cNvSpPr/>
          <p:nvPr/>
        </p:nvSpPr>
        <p:spPr>
          <a:xfrm>
            <a:off x="10186738" y="6305413"/>
            <a:ext cx="2005263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F51C2-BC13-A4BD-B689-CC26AEBD1186}"/>
              </a:ext>
            </a:extLst>
          </p:cNvPr>
          <p:cNvSpPr/>
          <p:nvPr/>
        </p:nvSpPr>
        <p:spPr>
          <a:xfrm>
            <a:off x="529367" y="6448927"/>
            <a:ext cx="2005263" cy="31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D7B73-E338-43E6-94ED-F4C5580EE489}"/>
              </a:ext>
            </a:extLst>
          </p:cNvPr>
          <p:cNvSpPr txBox="1"/>
          <p:nvPr/>
        </p:nvSpPr>
        <p:spPr>
          <a:xfrm>
            <a:off x="3235669" y="5236143"/>
            <a:ext cx="4451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4000" dirty="0"/>
              <a:t>Շնորհակալություն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335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>
            <a:extLst>
              <a:ext uri="{FF2B5EF4-FFF2-40B4-BE49-F238E27FC236}">
                <a16:creationId xmlns:a16="http://schemas.microsoft.com/office/drawing/2014/main" id="{16FB44E3-6B14-462C-B691-47984D956F8D}"/>
              </a:ext>
            </a:extLst>
          </p:cNvPr>
          <p:cNvGrpSpPr/>
          <p:nvPr/>
        </p:nvGrpSpPr>
        <p:grpSpPr>
          <a:xfrm>
            <a:off x="298383" y="2965852"/>
            <a:ext cx="11524850" cy="3792353"/>
            <a:chOff x="-17622" y="139690"/>
            <a:chExt cx="6563202" cy="2203600"/>
          </a:xfrm>
        </p:grpSpPr>
        <p:pic>
          <p:nvPicPr>
            <p:cNvPr id="3" name="Imagen 4" descr="Powder - Materials Handled - Flexicon Corporation">
              <a:extLst>
                <a:ext uri="{FF2B5EF4-FFF2-40B4-BE49-F238E27FC236}">
                  <a16:creationId xmlns:a16="http://schemas.microsoft.com/office/drawing/2014/main" id="{C066B43E-3851-498C-97C3-9C5F4DBFA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22" y="323849"/>
              <a:ext cx="1790700" cy="76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2" descr="Fig 2">
              <a:extLst>
                <a:ext uri="{FF2B5EF4-FFF2-40B4-BE49-F238E27FC236}">
                  <a16:creationId xmlns:a16="http://schemas.microsoft.com/office/drawing/2014/main" id="{E1E2E3A4-A0D2-4A79-8D4C-9B6461457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1" r="26887" b="7029"/>
            <a:stretch/>
          </p:blipFill>
          <p:spPr bwMode="auto">
            <a:xfrm>
              <a:off x="2154476" y="139690"/>
              <a:ext cx="4311650" cy="2203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Conector recto de flecha 5">
              <a:extLst>
                <a:ext uri="{FF2B5EF4-FFF2-40B4-BE49-F238E27FC236}">
                  <a16:creationId xmlns:a16="http://schemas.microsoft.com/office/drawing/2014/main" id="{223598FC-B413-403C-A439-E842989F4C51}"/>
                </a:ext>
              </a:extLst>
            </p:cNvPr>
            <p:cNvCxnSpPr/>
            <p:nvPr/>
          </p:nvCxnSpPr>
          <p:spPr>
            <a:xfrm flipV="1">
              <a:off x="1727200" y="584200"/>
              <a:ext cx="412750" cy="635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6" name="Rectángulo 6">
              <a:extLst>
                <a:ext uri="{FF2B5EF4-FFF2-40B4-BE49-F238E27FC236}">
                  <a16:creationId xmlns:a16="http://schemas.microsoft.com/office/drawing/2014/main" id="{AE838084-AF73-432E-A70B-542F1122BCC9}"/>
                </a:ext>
              </a:extLst>
            </p:cNvPr>
            <p:cNvSpPr/>
            <p:nvPr/>
          </p:nvSpPr>
          <p:spPr>
            <a:xfrm>
              <a:off x="6381750" y="139690"/>
              <a:ext cx="163830" cy="114299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Rectángulo 7">
              <a:extLst>
                <a:ext uri="{FF2B5EF4-FFF2-40B4-BE49-F238E27FC236}">
                  <a16:creationId xmlns:a16="http://schemas.microsoft.com/office/drawing/2014/main" id="{3AFABD2F-4EFA-4E21-A489-58FA902ED44C}"/>
                </a:ext>
              </a:extLst>
            </p:cNvPr>
            <p:cNvSpPr/>
            <p:nvPr/>
          </p:nvSpPr>
          <p:spPr>
            <a:xfrm>
              <a:off x="1512014" y="539749"/>
              <a:ext cx="889000" cy="3365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synthesis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FFB140-CCB4-4159-892D-AE6187196849}"/>
              </a:ext>
            </a:extLst>
          </p:cNvPr>
          <p:cNvSpPr txBox="1"/>
          <p:nvPr/>
        </p:nvSpPr>
        <p:spPr>
          <a:xfrm>
            <a:off x="298383" y="1020386"/>
            <a:ext cx="11237168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b="1" dirty="0">
                <a:effectLst/>
                <a:latin typeface="GHEA Grapalat"/>
                <a:ea typeface="GHEA Grapalat"/>
                <a:cs typeface="GHEA Grapalat"/>
              </a:rPr>
              <a:t>The goal is to prepare feedstock powders for 3D printing technology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1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F55209-2B05-4814-8657-0C141935E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5142"/>
              </p:ext>
            </p:extLst>
          </p:nvPr>
        </p:nvGraphicFramePr>
        <p:xfrm>
          <a:off x="375385" y="741145"/>
          <a:ext cx="11338561" cy="5914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866">
                  <a:extLst>
                    <a:ext uri="{9D8B030D-6E8A-4147-A177-3AD203B41FA5}">
                      <a16:colId xmlns:a16="http://schemas.microsoft.com/office/drawing/2014/main" val="2293577072"/>
                    </a:ext>
                  </a:extLst>
                </a:gridCol>
                <a:gridCol w="6690357">
                  <a:extLst>
                    <a:ext uri="{9D8B030D-6E8A-4147-A177-3AD203B41FA5}">
                      <a16:colId xmlns:a16="http://schemas.microsoft.com/office/drawing/2014/main" val="3112544738"/>
                    </a:ext>
                  </a:extLst>
                </a:gridCol>
                <a:gridCol w="1156651">
                  <a:extLst>
                    <a:ext uri="{9D8B030D-6E8A-4147-A177-3AD203B41FA5}">
                      <a16:colId xmlns:a16="http://schemas.microsoft.com/office/drawing/2014/main" val="1906439178"/>
                    </a:ext>
                  </a:extLst>
                </a:gridCol>
                <a:gridCol w="2242687">
                  <a:extLst>
                    <a:ext uri="{9D8B030D-6E8A-4147-A177-3AD203B41FA5}">
                      <a16:colId xmlns:a16="http://schemas.microsoft.com/office/drawing/2014/main" val="514154588"/>
                    </a:ext>
                  </a:extLst>
                </a:gridCol>
              </a:tblGrid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Title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WP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828931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CCD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69310" algn="l"/>
                        </a:tabLst>
                      </a:pPr>
                      <a:r>
                        <a:rPr lang="en-US" sz="1800">
                          <a:effectLst/>
                        </a:rPr>
                        <a:t>Contract Closure Documentation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Q4, Q20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106521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FR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Financial Reports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Q4, Q8, Q12, Q16, Q20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259945"/>
                  </a:ext>
                </a:extLst>
              </a:tr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TR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</a:rPr>
                        <a:t>Technical Reports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Q4, Q8, Q12, Q16, Q20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668987"/>
                  </a:ext>
                </a:extLst>
              </a:tr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FinR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Final Report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Q15, Q20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094206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Detailed test plan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648757"/>
                  </a:ext>
                </a:extLst>
              </a:tr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Detailed design of experiments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931973"/>
                  </a:ext>
                </a:extLst>
              </a:tr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M1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</a:rPr>
                        <a:t>Report of </a:t>
                      </a:r>
                      <a:r>
                        <a:rPr lang="en-GB" sz="1800">
                          <a:effectLst/>
                        </a:rPr>
                        <a:t>requirements and test plan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669886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Optimized Feedstock specification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466432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Report on manufacturing parameters, Q12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497535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Report on post-processing parameters, Q15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998283"/>
                  </a:ext>
                </a:extLst>
              </a:tr>
              <a:tr h="2954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M2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</a:rPr>
                        <a:t>Selected samples (high resolution photo) with specification available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</a:rPr>
                        <a:t>Q15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006159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Report on Material performance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466046"/>
                  </a:ext>
                </a:extLst>
              </a:tr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M3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Material Validation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</a:rPr>
                        <a:t>Q20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327807"/>
                  </a:ext>
                </a:extLst>
              </a:tr>
              <a:tr h="28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D7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Dissemination and communication plan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36613"/>
                  </a:ext>
                </a:extLst>
              </a:tr>
              <a:tr h="238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M4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</a:rPr>
                        <a:t>Publications (12 research papers) in peer-reviewed international journals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Q4, Q8, Q12, Q16, Q20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122225"/>
                  </a:ext>
                </a:extLst>
              </a:tr>
              <a:tr h="262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M5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</a:rPr>
                        <a:t>Contract with academic and industrial partners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GB" sz="1800" dirty="0">
                          <a:effectLst/>
                        </a:rPr>
                        <a:t>Q12, Q20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7226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7AA2AA-90B5-471E-9ECD-2DD065BBD60F}"/>
              </a:ext>
            </a:extLst>
          </p:cNvPr>
          <p:cNvSpPr txBox="1"/>
          <p:nvPr/>
        </p:nvSpPr>
        <p:spPr>
          <a:xfrm>
            <a:off x="288758" y="96901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 err="1">
                <a:effectLst/>
                <a:latin typeface="GHEA Grapalat"/>
                <a:ea typeface="GHEA Grapalat"/>
                <a:cs typeface="GHEA Grapalat"/>
              </a:rPr>
              <a:t>Milestones</a:t>
            </a:r>
            <a:r>
              <a:rPr lang="es-ES" sz="2800" b="1" dirty="0">
                <a:effectLst/>
                <a:latin typeface="GHEA Grapalat"/>
                <a:ea typeface="GHEA Grapalat"/>
                <a:cs typeface="GHEA Grapalat"/>
              </a:rPr>
              <a:t> (M) &amp; </a:t>
            </a:r>
            <a:r>
              <a:rPr lang="es-ES" sz="2800" b="1" dirty="0" err="1">
                <a:effectLst/>
                <a:latin typeface="GHEA Grapalat"/>
                <a:ea typeface="GHEA Grapalat"/>
                <a:cs typeface="GHEA Grapalat"/>
              </a:rPr>
              <a:t>Deliverables</a:t>
            </a:r>
            <a:r>
              <a:rPr lang="es-ES" sz="2800" b="1" dirty="0">
                <a:effectLst/>
                <a:latin typeface="GHEA Grapalat"/>
                <a:ea typeface="GHEA Grapalat"/>
                <a:cs typeface="GHEA Grapalat"/>
              </a:rPr>
              <a:t> (D)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654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65BE5-7714-4B0E-87B7-A7031C77BA00}"/>
              </a:ext>
            </a:extLst>
          </p:cNvPr>
          <p:cNvSpPr txBox="1"/>
          <p:nvPr/>
        </p:nvSpPr>
        <p:spPr>
          <a:xfrm>
            <a:off x="510139" y="366409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TEAM</a:t>
            </a:r>
            <a:endParaRPr lang="en-US" sz="28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28FA9F-5EA1-4F68-9074-C24084DBF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47021"/>
              </p:ext>
            </p:extLst>
          </p:nvPr>
        </p:nvGraphicFramePr>
        <p:xfrm>
          <a:off x="1204227" y="213106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54856032"/>
                    </a:ext>
                  </a:extLst>
                </a:gridCol>
                <a:gridCol w="1986726">
                  <a:extLst>
                    <a:ext uri="{9D8B030D-6E8A-4147-A177-3AD203B41FA5}">
                      <a16:colId xmlns:a16="http://schemas.microsoft.com/office/drawing/2014/main" val="1423025952"/>
                    </a:ext>
                  </a:extLst>
                </a:gridCol>
                <a:gridCol w="3431940">
                  <a:extLst>
                    <a:ext uri="{9D8B030D-6E8A-4147-A177-3AD203B41FA5}">
                      <a16:colId xmlns:a16="http://schemas.microsoft.com/office/drawing/2014/main" val="25098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79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Marina Aghayan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5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Tsovinar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Galtaghchyan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Reactive SLM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Michayel</a:t>
                      </a:r>
                      <a:r>
                        <a:rPr lang="en-US" dirty="0"/>
                        <a:t> Torosyan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Polymer- ceramic composites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1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Meri </a:t>
                      </a:r>
                      <a:r>
                        <a:rPr lang="en-US" dirty="0" err="1"/>
                        <a:t>Gishyan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MSc</a:t>
                      </a:r>
                      <a:r>
                        <a:rPr lang="en-US" dirty="0"/>
                        <a:t>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Feedstock 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9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Hrant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Ghazinyan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BSc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73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Arpine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Gilovyan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3D printing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76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38469D-3881-47FF-89FE-6C5E8C3D02DA}"/>
              </a:ext>
            </a:extLst>
          </p:cNvPr>
          <p:cNvSpPr txBox="1"/>
          <p:nvPr/>
        </p:nvSpPr>
        <p:spPr>
          <a:xfrm>
            <a:off x="510139" y="770670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TECHNICAL RESULTS</a:t>
            </a:r>
            <a:endParaRPr lang="en-US" sz="2800" b="1" dirty="0"/>
          </a:p>
        </p:txBody>
      </p:sp>
      <p:pic>
        <p:nvPicPr>
          <p:cNvPr id="6" name="Content Placeholder 26" descr="A close-up of several images of different shapes&#10;&#10;AI-generated content may be incorrect.">
            <a:extLst>
              <a:ext uri="{FF2B5EF4-FFF2-40B4-BE49-F238E27FC236}">
                <a16:creationId xmlns:a16="http://schemas.microsoft.com/office/drawing/2014/main" id="{59E6075C-F161-495D-84B1-A81C32889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22" y="118940"/>
            <a:ext cx="6492240" cy="6492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84B06-ED5C-4C5F-956F-D7C73DC2484A}"/>
              </a:ext>
            </a:extLst>
          </p:cNvPr>
          <p:cNvSpPr txBox="1"/>
          <p:nvPr/>
        </p:nvSpPr>
        <p:spPr>
          <a:xfrm>
            <a:off x="818147" y="2482324"/>
            <a:ext cx="360947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dirty="0">
                <a:latin typeface="GHEA Grapalat"/>
                <a:ea typeface="Times New Roman" panose="02020603050405020304" pitchFamily="18" charset="0"/>
              </a:rPr>
              <a:t>Reactive SLM of Silicon Carbide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2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9D9D1-FE23-4AF7-A9AB-447F253EDFE4}"/>
              </a:ext>
            </a:extLst>
          </p:cNvPr>
          <p:cNvSpPr txBox="1"/>
          <p:nvPr/>
        </p:nvSpPr>
        <p:spPr>
          <a:xfrm>
            <a:off x="510139" y="770670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TECHNICAL RESULTS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45B27-CAC3-440D-AFC3-EC329D9B9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9123" r="17658" b="9895"/>
          <a:stretch/>
        </p:blipFill>
        <p:spPr>
          <a:xfrm>
            <a:off x="4337785" y="770670"/>
            <a:ext cx="7854215" cy="5553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06FEB2-0492-4F27-AA51-899B6B086952}"/>
              </a:ext>
            </a:extLst>
          </p:cNvPr>
          <p:cNvSpPr txBox="1"/>
          <p:nvPr/>
        </p:nvSpPr>
        <p:spPr>
          <a:xfrm>
            <a:off x="279133" y="2049187"/>
            <a:ext cx="360947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dirty="0">
                <a:latin typeface="GHEA Grapalat"/>
                <a:ea typeface="Times New Roman" panose="02020603050405020304" pitchFamily="18" charset="0"/>
              </a:rPr>
              <a:t>Low laser power SLM of Copper alloys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4B6C0-2722-4E45-A5F0-C16084FED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9122" r="14500" b="9755"/>
          <a:stretch/>
        </p:blipFill>
        <p:spPr>
          <a:xfrm>
            <a:off x="4167739" y="1068769"/>
            <a:ext cx="8024260" cy="5141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4DC5E-C500-417A-954E-018AF09C584F}"/>
              </a:ext>
            </a:extLst>
          </p:cNvPr>
          <p:cNvSpPr txBox="1"/>
          <p:nvPr/>
        </p:nvSpPr>
        <p:spPr>
          <a:xfrm>
            <a:off x="510139" y="770670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TECHNICAL RESULTS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AD234-C800-4A56-A773-C44EAEF8DE95}"/>
              </a:ext>
            </a:extLst>
          </p:cNvPr>
          <p:cNvSpPr txBox="1"/>
          <p:nvPr/>
        </p:nvSpPr>
        <p:spPr>
          <a:xfrm>
            <a:off x="279133" y="2049187"/>
            <a:ext cx="360947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GHEA Grapalat"/>
                <a:ea typeface="Times New Roman" panose="02020603050405020304" pitchFamily="18" charset="0"/>
              </a:rPr>
              <a:t>Selective laser meting of </a:t>
            </a:r>
            <a:r>
              <a:rPr lang="en-US" sz="2800" dirty="0" err="1">
                <a:effectLst/>
                <a:latin typeface="GHEA Grapalat"/>
                <a:ea typeface="Times New Roman" panose="02020603050405020304" pitchFamily="18" charset="0"/>
              </a:rPr>
              <a:t>multimaterials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3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73C31-8976-40D3-93DB-6CBF0627FCBD}"/>
              </a:ext>
            </a:extLst>
          </p:cNvPr>
          <p:cNvSpPr txBox="1"/>
          <p:nvPr/>
        </p:nvSpPr>
        <p:spPr>
          <a:xfrm>
            <a:off x="510139" y="770670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TECHNICAL RESULTS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3A9CC-5B91-4F60-AC62-87DA3C22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4" y="1371225"/>
            <a:ext cx="8154006" cy="4615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E986E-9520-444E-AF9F-D0717D4470CC}"/>
              </a:ext>
            </a:extLst>
          </p:cNvPr>
          <p:cNvSpPr txBox="1"/>
          <p:nvPr/>
        </p:nvSpPr>
        <p:spPr>
          <a:xfrm>
            <a:off x="279133" y="2049187"/>
            <a:ext cx="360947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GHEA Grapalat"/>
                <a:ea typeface="Times New Roman" panose="02020603050405020304" pitchFamily="18" charset="0"/>
              </a:rPr>
              <a:t>3D printing of electronic packages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1D46C-D1EA-45B1-BB2B-53D6CCCFDEB8}"/>
              </a:ext>
            </a:extLst>
          </p:cNvPr>
          <p:cNvSpPr txBox="1"/>
          <p:nvPr/>
        </p:nvSpPr>
        <p:spPr>
          <a:xfrm>
            <a:off x="510139" y="770670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latin typeface="GHEA Grapalat"/>
              </a:rPr>
              <a:t>TECHNICAL RESULTS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4374D-5DDC-4F4C-BFC8-49059629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05" y="1722366"/>
            <a:ext cx="7401360" cy="3513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90E48-5FD4-406C-AAFF-D0EF7D2C520C}"/>
              </a:ext>
            </a:extLst>
          </p:cNvPr>
          <p:cNvSpPr txBox="1"/>
          <p:nvPr/>
        </p:nvSpPr>
        <p:spPr>
          <a:xfrm>
            <a:off x="279133" y="2049187"/>
            <a:ext cx="3609474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tabLst>
                <a:tab pos="57150" algn="l"/>
              </a:tabLst>
            </a:pPr>
            <a:r>
              <a:rPr lang="en-US" sz="2800" dirty="0">
                <a:effectLst/>
                <a:latin typeface="GHEA Grapalat"/>
                <a:ea typeface="Times New Roman" panose="02020603050405020304" pitchFamily="18" charset="0"/>
              </a:rPr>
              <a:t>3D printing of Sandwich structured materials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8842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lide Master">
  <a:themeElements>
    <a:clrScheme name="07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949494"/>
      </a:accent2>
      <a:accent3>
        <a:srgbClr val="B6AF9D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Roboto Basic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608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GHEA Grapalat</vt:lpstr>
      <vt:lpstr>Roboto</vt:lpstr>
      <vt:lpstr>Times New Roman</vt:lpstr>
      <vt:lpstr>Basic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Marina</cp:lastModifiedBy>
  <cp:revision>21</cp:revision>
  <dcterms:created xsi:type="dcterms:W3CDTF">2023-10-01T08:19:03Z</dcterms:created>
  <dcterms:modified xsi:type="dcterms:W3CDTF">2025-10-09T21:16:44Z</dcterms:modified>
</cp:coreProperties>
</file>